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sldIdLst>
    <p:sldId id="419" r:id="rId4"/>
    <p:sldId id="410" r:id="rId5"/>
    <p:sldId id="561" r:id="rId6"/>
    <p:sldId id="311" r:id="rId7"/>
    <p:sldId id="560" r:id="rId8"/>
    <p:sldId id="562" r:id="rId9"/>
    <p:sldId id="257" r:id="rId10"/>
    <p:sldId id="614" r:id="rId11"/>
    <p:sldId id="615" r:id="rId12"/>
    <p:sldId id="628" r:id="rId13"/>
    <p:sldId id="617" r:id="rId14"/>
    <p:sldId id="616" r:id="rId15"/>
    <p:sldId id="618" r:id="rId16"/>
    <p:sldId id="619" r:id="rId17"/>
    <p:sldId id="620" r:id="rId18"/>
    <p:sldId id="621" r:id="rId19"/>
    <p:sldId id="622" r:id="rId20"/>
    <p:sldId id="629" r:id="rId21"/>
    <p:sldId id="597" r:id="rId22"/>
    <p:sldId id="623" r:id="rId23"/>
    <p:sldId id="624" r:id="rId24"/>
    <p:sldId id="625" r:id="rId25"/>
    <p:sldId id="626" r:id="rId26"/>
    <p:sldId id="627" r:id="rId27"/>
    <p:sldId id="630" r:id="rId28"/>
    <p:sldId id="631" r:id="rId29"/>
    <p:sldId id="632" r:id="rId30"/>
    <p:sldId id="634" r:id="rId31"/>
    <p:sldId id="635" r:id="rId32"/>
    <p:sldId id="636" r:id="rId33"/>
    <p:sldId id="408" r:id="rId34"/>
    <p:sldId id="465" r:id="rId35"/>
    <p:sldId id="469" r:id="rId36"/>
    <p:sldId id="527" r:id="rId37"/>
    <p:sldId id="461" r:id="rId38"/>
    <p:sldId id="407" r:id="rId39"/>
    <p:sldId id="462" r:id="rId40"/>
    <p:sldId id="411" r:id="rId41"/>
    <p:sldId id="471" r:id="rId42"/>
    <p:sldId id="472" r:id="rId43"/>
    <p:sldId id="473" r:id="rId44"/>
    <p:sldId id="474" r:id="rId45"/>
    <p:sldId id="475" r:id="rId46"/>
    <p:sldId id="476" r:id="rId47"/>
    <p:sldId id="477" r:id="rId48"/>
    <p:sldId id="478" r:id="rId49"/>
    <p:sldId id="479" r:id="rId50"/>
    <p:sldId id="480" r:id="rId51"/>
    <p:sldId id="481" r:id="rId52"/>
    <p:sldId id="482" r:id="rId53"/>
    <p:sldId id="483" r:id="rId54"/>
    <p:sldId id="484" r:id="rId55"/>
    <p:sldId id="518" r:id="rId56"/>
    <p:sldId id="519" r:id="rId57"/>
    <p:sldId id="521" r:id="rId58"/>
    <p:sldId id="520" r:id="rId59"/>
    <p:sldId id="522" r:id="rId60"/>
    <p:sldId id="524" r:id="rId61"/>
    <p:sldId id="525" r:id="rId62"/>
    <p:sldId id="526" r:id="rId63"/>
    <p:sldId id="555" r:id="rId64"/>
    <p:sldId id="556" r:id="rId65"/>
    <p:sldId id="406" r:id="rId66"/>
  </p:sldIdLst>
  <p:sldSz cx="12192000" cy="6858000"/>
  <p:notesSz cx="7315200" cy="96012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6"/>
    <a:srgbClr val="982881"/>
    <a:srgbClr val="0558A8"/>
    <a:srgbClr val="26478D"/>
    <a:srgbClr val="668BD5"/>
    <a:srgbClr val="AD198D"/>
    <a:srgbClr val="FFFFFF"/>
    <a:srgbClr val="B5B6B8"/>
    <a:srgbClr val="B8B9BB"/>
    <a:srgbClr val="C0C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50" autoAdjust="0"/>
    <p:restoredTop sz="94660"/>
  </p:normalViewPr>
  <p:slideViewPr>
    <p:cSldViewPr snapToGrid="0">
      <p:cViewPr>
        <p:scale>
          <a:sx n="50" d="100"/>
          <a:sy n="50" d="100"/>
        </p:scale>
        <p:origin x="486" y="14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_rels/data1.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slide" Target="../slides/slide41.xml"/><Relationship Id="rId1" Type="http://schemas.openxmlformats.org/officeDocument/2006/relationships/slide" Target="../slides/slide43.xml"/><Relationship Id="rId4"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5#1">
  <dgm:title val=""/>
  <dgm:desc val=""/>
  <dgm:catLst>
    <dgm:cat type="accent3" pri="11500"/>
  </dgm:catLst>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2BAED32-A9A1-43FC-8915-61966F8A6835}" type="doc">
      <dgm:prSet loTypeId="urn:microsoft.com/office/officeart/2005/8/layout/cycle2" loCatId="cycle" qsTypeId="urn:microsoft.com/office/officeart/2005/8/quickstyle/simple1" qsCatId="simple" csTypeId="urn:microsoft.com/office/officeart/2005/8/colors/accent5_2" csCatId="accent5" phldr="1"/>
      <dgm:spPr/>
      <dgm:t>
        <a:bodyPr/>
        <a:lstStyle/>
        <a:p>
          <a:endParaRPr lang="es-ES"/>
        </a:p>
      </dgm:t>
    </dgm:pt>
    <dgm:pt modelId="{696590DD-9CA8-469F-B8A2-1F2632172CE6}">
      <dgm:prSet phldrT="[Texto]" custT="1"/>
      <dgm:spPr/>
      <dgm:t>
        <a:bodyPr/>
        <a:lstStyle/>
        <a:p>
          <a:r>
            <a:rPr lang="es-ES" sz="9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1000" b="1" cap="none" spc="0" dirty="0" err="1">
              <a:ln w="0"/>
              <a:effectLst>
                <a:outerShdw blurRad="38100" dist="19050" dir="2700000" algn="tl" rotWithShape="0">
                  <a:schemeClr val="dk1">
                    <a:alpha val="40000"/>
                  </a:schemeClr>
                </a:outerShdw>
              </a:effectLst>
            </a:rPr>
            <a:t>Planning</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5E1B374-0853-4F4E-9D9D-5E5F699C8AB2}" type="parTrans" cxnId="{B2CB5891-FB4C-4F40-8EB7-C77C3C8D31E7}">
      <dgm:prSet/>
      <dgm:spPr/>
      <dgm:t>
        <a:bodyPr/>
        <a:lstStyle/>
        <a:p>
          <a:endParaRPr lang="es-ES"/>
        </a:p>
      </dgm:t>
    </dgm:pt>
    <dgm:pt modelId="{E6AF780B-E7E4-4208-AFD0-6DC80F5B6FD3}" type="sibTrans" cxnId="{B2CB5891-FB4C-4F40-8EB7-C77C3C8D31E7}">
      <dgm:prSet/>
      <dgm:spPr/>
      <dgm:t>
        <a:bodyPr/>
        <a:lstStyle/>
        <a:p>
          <a:endParaRPr lang="es-ES"/>
        </a:p>
      </dgm:t>
    </dgm:pt>
    <dgm:pt modelId="{C317B0F5-D658-410D-B71E-35580FE13C8B}">
      <dgm:prSet phldrT="[Texto]" custT="1"/>
      <dgm:spPr/>
      <dgm:t>
        <a:bodyPr/>
        <a:lstStyle/>
        <a:p>
          <a:r>
            <a:rPr lang="es-ES" sz="8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900" b="1" cap="none" spc="0" dirty="0" err="1">
              <a:ln w="0"/>
              <a:effectLst>
                <a:outerShdw blurRad="38100" dist="19050" dir="2700000" algn="tl" rotWithShape="0">
                  <a:schemeClr val="dk1">
                    <a:alpha val="40000"/>
                  </a:schemeClr>
                </a:outerShdw>
              </a:effectLst>
            </a:rPr>
            <a:t>Execution</a:t>
          </a:r>
          <a:endParaRPr lang="es-ES" sz="9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8D1AE86-E516-4858-BFDD-16D1B07038E1}" type="parTrans" cxnId="{CCDDE799-AE3B-4A21-877F-7CF6C5DC7E7D}">
      <dgm:prSet/>
      <dgm:spPr/>
      <dgm:t>
        <a:bodyPr/>
        <a:lstStyle/>
        <a:p>
          <a:endParaRPr lang="es-ES"/>
        </a:p>
      </dgm:t>
    </dgm:pt>
    <dgm:pt modelId="{30B3753A-C410-4CD9-BBC4-BD255A6B50AD}" type="sibTrans" cxnId="{CCDDE799-AE3B-4A21-877F-7CF6C5DC7E7D}">
      <dgm:prSet/>
      <dgm:spPr/>
      <dgm:t>
        <a:bodyPr/>
        <a:lstStyle/>
        <a:p>
          <a:endParaRPr lang="es-ES" dirty="0"/>
        </a:p>
      </dgm:t>
    </dgm:pt>
    <dgm:pt modelId="{84925C4D-A814-4791-93A3-E29767F995E3}">
      <dgm:prSet phldrT="[Texto]" custT="1"/>
      <dgm:spPr/>
      <dgm:t>
        <a:bodyPr lIns="0" tIns="0" rIns="0" bIns="0"/>
        <a:lstStyle/>
        <a:p>
          <a:r>
            <a:rPr lang="es-ES" sz="800" b="0" cap="none" spc="0" dirty="0" err="1">
              <a:ln w="0"/>
              <a:effectLst>
                <a:outerShdw blurRad="38100" dist="19050" dir="2700000" algn="tl" rotWithShape="0">
                  <a:schemeClr val="dk1">
                    <a:alpha val="40000"/>
                  </a:schemeClr>
                </a:outerShdw>
              </a:effectLst>
            </a:rPr>
            <a:t>Iteration</a:t>
          </a:r>
          <a:r>
            <a:rPr lang="es-ES" sz="800" b="0" cap="none" spc="0" dirty="0">
              <a:ln w="0"/>
              <a:effectLst>
                <a:outerShdw blurRad="38100" dist="19050" dir="2700000" algn="tl" rotWithShape="0">
                  <a:schemeClr val="dk1">
                    <a:alpha val="40000"/>
                  </a:schemeClr>
                </a:outerShdw>
              </a:effectLst>
            </a:rPr>
            <a:t> </a:t>
          </a:r>
          <a:r>
            <a:rPr lang="es-ES" sz="800" b="1" cap="none" spc="0" dirty="0" err="1">
              <a:ln w="0"/>
              <a:effectLst>
                <a:outerShdw blurRad="38100" dist="19050" dir="2700000" algn="tl" rotWithShape="0">
                  <a:schemeClr val="dk1">
                    <a:alpha val="40000"/>
                  </a:schemeClr>
                </a:outerShdw>
              </a:effectLst>
            </a:rPr>
            <a:t>Retrospective</a:t>
          </a:r>
          <a:endParaRPr lang="es-ES" sz="8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E13E45DD-EEAB-422A-BDD0-6A045EDF3E8B}" type="parTrans" cxnId="{5F6F86FC-044C-45F6-9026-5D788CBC217C}">
      <dgm:prSet/>
      <dgm:spPr/>
      <dgm:t>
        <a:bodyPr/>
        <a:lstStyle/>
        <a:p>
          <a:endParaRPr lang="es-ES"/>
        </a:p>
      </dgm:t>
    </dgm:pt>
    <dgm:pt modelId="{AA8729A3-D034-4106-BADB-7A99702DA059}" type="sibTrans" cxnId="{5F6F86FC-044C-45F6-9026-5D788CBC217C}">
      <dgm:prSet/>
      <dgm:spPr/>
      <dgm:t>
        <a:bodyPr/>
        <a:lstStyle/>
        <a:p>
          <a:endParaRPr lang="es-ES"/>
        </a:p>
      </dgm:t>
    </dgm:pt>
    <dgm:pt modelId="{30801FF7-7D70-404A-B4A7-0D1421348349}">
      <dgm:prSet phldrT="[Texto]" custT="1"/>
      <dgm:spPr/>
      <dgm:t>
        <a:bodyPr/>
        <a:lstStyle/>
        <a:p>
          <a:r>
            <a:rPr lang="es-ES" sz="900" b="0" cap="none" spc="0" dirty="0" err="1">
              <a:ln w="0"/>
              <a:effectLst>
                <a:outerShdw blurRad="38100" dist="19050" dir="2700000" algn="tl" rotWithShape="0">
                  <a:schemeClr val="dk1">
                    <a:alpha val="40000"/>
                  </a:schemeClr>
                </a:outerShdw>
              </a:effectLst>
            </a:rPr>
            <a:t>Iteration</a:t>
          </a:r>
          <a:r>
            <a:rPr lang="es-ES" sz="1000" b="0" cap="none" spc="0" dirty="0">
              <a:ln w="0"/>
              <a:effectLst>
                <a:outerShdw blurRad="38100" dist="19050" dir="2700000" algn="tl" rotWithShape="0">
                  <a:schemeClr val="dk1">
                    <a:alpha val="40000"/>
                  </a:schemeClr>
                </a:outerShdw>
              </a:effectLst>
            </a:rPr>
            <a:t> </a:t>
          </a:r>
          <a:r>
            <a:rPr lang="es-ES" sz="1050" b="1" cap="none" spc="0" dirty="0" err="1">
              <a:ln w="0"/>
              <a:effectLst>
                <a:outerShdw blurRad="38100" dist="19050" dir="2700000" algn="tl" rotWithShape="0">
                  <a:schemeClr val="dk1">
                    <a:alpha val="40000"/>
                  </a:schemeClr>
                </a:outerShdw>
              </a:effectLst>
            </a:rPr>
            <a:t>Review</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BA35CC75-A526-442C-82F0-02FE6C17097B}" type="parTrans" cxnId="{463A1515-6782-4051-8C6A-93611C09126C}">
      <dgm:prSet/>
      <dgm:spPr/>
      <dgm:t>
        <a:bodyPr/>
        <a:lstStyle/>
        <a:p>
          <a:endParaRPr lang="es-ES"/>
        </a:p>
      </dgm:t>
    </dgm:pt>
    <dgm:pt modelId="{06E10AA7-6493-4F5A-B8DE-E72A18CBD498}" type="sibTrans" cxnId="{463A1515-6782-4051-8C6A-93611C09126C}">
      <dgm:prSet custT="1"/>
      <dgm:spPr/>
      <dgm:t>
        <a:bodyPr/>
        <a:lstStyle/>
        <a:p>
          <a:endParaRPr lang="es-ES" sz="800"/>
        </a:p>
      </dgm:t>
    </dgm:pt>
    <dgm:pt modelId="{57792EAF-093A-4BCA-8B8E-C873AEDD048F}" type="pres">
      <dgm:prSet presAssocID="{A2BAED32-A9A1-43FC-8915-61966F8A6835}" presName="cycle" presStyleCnt="0">
        <dgm:presLayoutVars>
          <dgm:dir/>
          <dgm:resizeHandles val="exact"/>
        </dgm:presLayoutVars>
      </dgm:prSet>
      <dgm:spPr/>
    </dgm:pt>
    <dgm:pt modelId="{2B24A445-3653-4F2F-A344-2B4DBCC333AE}" type="pres">
      <dgm:prSet presAssocID="{696590DD-9CA8-469F-B8A2-1F2632172CE6}" presName="node" presStyleLbl="node1" presStyleIdx="0" presStyleCnt="4">
        <dgm:presLayoutVars>
          <dgm:bulletEnabled val="1"/>
        </dgm:presLayoutVars>
      </dgm:prSet>
      <dgm:spPr/>
    </dgm:pt>
    <dgm:pt modelId="{1D9BA23E-B305-4D35-AC8B-0683D4A3E231}" type="pres">
      <dgm:prSet presAssocID="{E6AF780B-E7E4-4208-AFD0-6DC80F5B6FD3}" presName="sibTrans" presStyleLbl="sibTrans2D1" presStyleIdx="0" presStyleCnt="4"/>
      <dgm:spPr/>
    </dgm:pt>
    <dgm:pt modelId="{0FABADDF-DF1D-4B7F-9707-EDDA93092A16}" type="pres">
      <dgm:prSet presAssocID="{E6AF780B-E7E4-4208-AFD0-6DC80F5B6FD3}" presName="connectorText" presStyleLbl="sibTrans2D1" presStyleIdx="0" presStyleCnt="4"/>
      <dgm:spPr/>
    </dgm:pt>
    <dgm:pt modelId="{0C1B024E-3DE8-40A7-AB64-35FA37B8485C}" type="pres">
      <dgm:prSet presAssocID="{C317B0F5-D658-410D-B71E-35580FE13C8B}" presName="node" presStyleLbl="node1" presStyleIdx="1" presStyleCnt="4">
        <dgm:presLayoutVars>
          <dgm:bulletEnabled val="1"/>
        </dgm:presLayoutVars>
      </dgm:prSet>
      <dgm:spPr/>
    </dgm:pt>
    <dgm:pt modelId="{CB405CFA-84A5-4CB7-9BE1-92FF801C92C9}" type="pres">
      <dgm:prSet presAssocID="{30B3753A-C410-4CD9-BBC4-BD255A6B50AD}" presName="sibTrans" presStyleLbl="sibTrans2D1" presStyleIdx="1" presStyleCnt="4"/>
      <dgm:spPr/>
    </dgm:pt>
    <dgm:pt modelId="{902F2BB2-6C6A-4619-9246-169F5246FA5E}" type="pres">
      <dgm:prSet presAssocID="{30B3753A-C410-4CD9-BBC4-BD255A6B50AD}" presName="connectorText" presStyleLbl="sibTrans2D1" presStyleIdx="1" presStyleCnt="4"/>
      <dgm:spPr/>
    </dgm:pt>
    <dgm:pt modelId="{473C2180-8DE4-467A-8538-0BA29DA72E90}" type="pres">
      <dgm:prSet presAssocID="{30801FF7-7D70-404A-B4A7-0D1421348349}" presName="node" presStyleLbl="node1" presStyleIdx="2" presStyleCnt="4">
        <dgm:presLayoutVars>
          <dgm:bulletEnabled val="1"/>
        </dgm:presLayoutVars>
      </dgm:prSet>
      <dgm:spPr/>
    </dgm:pt>
    <dgm:pt modelId="{7BAD1B2E-AA79-486D-BC5E-DD830CB1C544}" type="pres">
      <dgm:prSet presAssocID="{06E10AA7-6493-4F5A-B8DE-E72A18CBD498}" presName="sibTrans" presStyleLbl="sibTrans2D1" presStyleIdx="2" presStyleCnt="4"/>
      <dgm:spPr/>
    </dgm:pt>
    <dgm:pt modelId="{68FB392B-FE87-433D-AABC-D1DF160E929E}" type="pres">
      <dgm:prSet presAssocID="{06E10AA7-6493-4F5A-B8DE-E72A18CBD498}" presName="connectorText" presStyleLbl="sibTrans2D1" presStyleIdx="2" presStyleCnt="4"/>
      <dgm:spPr/>
    </dgm:pt>
    <dgm:pt modelId="{464D78E9-0FCE-4B83-93F9-7AF9C4F439A8}" type="pres">
      <dgm:prSet presAssocID="{84925C4D-A814-4791-93A3-E29767F995E3}" presName="node" presStyleLbl="node1" presStyleIdx="3" presStyleCnt="4" custScaleX="118449" custScaleY="118449">
        <dgm:presLayoutVars>
          <dgm:bulletEnabled val="1"/>
        </dgm:presLayoutVars>
      </dgm:prSet>
      <dgm:spPr/>
    </dgm:pt>
    <dgm:pt modelId="{AF490767-C027-46AD-A4DF-5EA71FD71EFA}" type="pres">
      <dgm:prSet presAssocID="{AA8729A3-D034-4106-BADB-7A99702DA059}" presName="sibTrans" presStyleLbl="sibTrans2D1" presStyleIdx="3" presStyleCnt="4"/>
      <dgm:spPr/>
    </dgm:pt>
    <dgm:pt modelId="{BBFE1058-3743-44EA-9CCD-8C198B9628B1}" type="pres">
      <dgm:prSet presAssocID="{AA8729A3-D034-4106-BADB-7A99702DA059}" presName="connectorText" presStyleLbl="sibTrans2D1" presStyleIdx="3" presStyleCnt="4"/>
      <dgm:spPr/>
    </dgm:pt>
  </dgm:ptLst>
  <dgm:cxnLst>
    <dgm:cxn modelId="{463A1515-6782-4051-8C6A-93611C09126C}" srcId="{A2BAED32-A9A1-43FC-8915-61966F8A6835}" destId="{30801FF7-7D70-404A-B4A7-0D1421348349}" srcOrd="2" destOrd="0" parTransId="{BA35CC75-A526-442C-82F0-02FE6C17097B}" sibTransId="{06E10AA7-6493-4F5A-B8DE-E72A18CBD498}"/>
    <dgm:cxn modelId="{2F04952C-D0E6-47DD-A354-CDEEEBA0DEF8}" type="presOf" srcId="{30801FF7-7D70-404A-B4A7-0D1421348349}" destId="{473C2180-8DE4-467A-8538-0BA29DA72E90}" srcOrd="0" destOrd="0" presId="urn:microsoft.com/office/officeart/2005/8/layout/cycle2"/>
    <dgm:cxn modelId="{C8BD9D69-EF10-4F0F-96C8-607AC4A7AFEB}" type="presOf" srcId="{E6AF780B-E7E4-4208-AFD0-6DC80F5B6FD3}" destId="{0FABADDF-DF1D-4B7F-9707-EDDA93092A16}" srcOrd="1" destOrd="0" presId="urn:microsoft.com/office/officeart/2005/8/layout/cycle2"/>
    <dgm:cxn modelId="{294E3A70-2410-4D71-AFC0-C8337330D36C}" type="presOf" srcId="{AA8729A3-D034-4106-BADB-7A99702DA059}" destId="{AF490767-C027-46AD-A4DF-5EA71FD71EFA}" srcOrd="0" destOrd="0" presId="urn:microsoft.com/office/officeart/2005/8/layout/cycle2"/>
    <dgm:cxn modelId="{61151B76-DB44-46FF-9DC0-62C3B0484EB7}" type="presOf" srcId="{30B3753A-C410-4CD9-BBC4-BD255A6B50AD}" destId="{CB405CFA-84A5-4CB7-9BE1-92FF801C92C9}" srcOrd="0" destOrd="0" presId="urn:microsoft.com/office/officeart/2005/8/layout/cycle2"/>
    <dgm:cxn modelId="{2DE39279-BE41-4823-A541-62FFD04404B5}" type="presOf" srcId="{84925C4D-A814-4791-93A3-E29767F995E3}" destId="{464D78E9-0FCE-4B83-93F9-7AF9C4F439A8}" srcOrd="0" destOrd="0" presId="urn:microsoft.com/office/officeart/2005/8/layout/cycle2"/>
    <dgm:cxn modelId="{0F9A0F84-ABF0-4D28-84FE-9B62D466E66D}" type="presOf" srcId="{696590DD-9CA8-469F-B8A2-1F2632172CE6}" destId="{2B24A445-3653-4F2F-A344-2B4DBCC333AE}" srcOrd="0" destOrd="0" presId="urn:microsoft.com/office/officeart/2005/8/layout/cycle2"/>
    <dgm:cxn modelId="{B2CB5891-FB4C-4F40-8EB7-C77C3C8D31E7}" srcId="{A2BAED32-A9A1-43FC-8915-61966F8A6835}" destId="{696590DD-9CA8-469F-B8A2-1F2632172CE6}" srcOrd="0" destOrd="0" parTransId="{E5E1B374-0853-4F4E-9D9D-5E5F699C8AB2}" sibTransId="{E6AF780B-E7E4-4208-AFD0-6DC80F5B6FD3}"/>
    <dgm:cxn modelId="{CCDDE799-AE3B-4A21-877F-7CF6C5DC7E7D}" srcId="{A2BAED32-A9A1-43FC-8915-61966F8A6835}" destId="{C317B0F5-D658-410D-B71E-35580FE13C8B}" srcOrd="1" destOrd="0" parTransId="{C8D1AE86-E516-4858-BFDD-16D1B07038E1}" sibTransId="{30B3753A-C410-4CD9-BBC4-BD255A6B50AD}"/>
    <dgm:cxn modelId="{516B1C9A-E4FF-4B91-8F6E-311923595579}" type="presOf" srcId="{30B3753A-C410-4CD9-BBC4-BD255A6B50AD}" destId="{902F2BB2-6C6A-4619-9246-169F5246FA5E}" srcOrd="1" destOrd="0" presId="urn:microsoft.com/office/officeart/2005/8/layout/cycle2"/>
    <dgm:cxn modelId="{1D14CAA0-B2B0-438E-A8A2-EAA023ADD167}" type="presOf" srcId="{E6AF780B-E7E4-4208-AFD0-6DC80F5B6FD3}" destId="{1D9BA23E-B305-4D35-AC8B-0683D4A3E231}" srcOrd="0" destOrd="0" presId="urn:microsoft.com/office/officeart/2005/8/layout/cycle2"/>
    <dgm:cxn modelId="{B814C9B9-FDFE-4797-BA39-29026AC7D29F}" type="presOf" srcId="{06E10AA7-6493-4F5A-B8DE-E72A18CBD498}" destId="{7BAD1B2E-AA79-486D-BC5E-DD830CB1C544}" srcOrd="0" destOrd="0" presId="urn:microsoft.com/office/officeart/2005/8/layout/cycle2"/>
    <dgm:cxn modelId="{03964EC8-649F-48CB-867D-DE579730C682}" type="presOf" srcId="{C317B0F5-D658-410D-B71E-35580FE13C8B}" destId="{0C1B024E-3DE8-40A7-AB64-35FA37B8485C}" srcOrd="0" destOrd="0" presId="urn:microsoft.com/office/officeart/2005/8/layout/cycle2"/>
    <dgm:cxn modelId="{7FA336D1-D900-4024-AC01-42C8982CE281}" type="presOf" srcId="{06E10AA7-6493-4F5A-B8DE-E72A18CBD498}" destId="{68FB392B-FE87-433D-AABC-D1DF160E929E}" srcOrd="1" destOrd="0" presId="urn:microsoft.com/office/officeart/2005/8/layout/cycle2"/>
    <dgm:cxn modelId="{82B078DA-974C-422A-9F7C-CEA5C030836A}" type="presOf" srcId="{AA8729A3-D034-4106-BADB-7A99702DA059}" destId="{BBFE1058-3743-44EA-9CCD-8C198B9628B1}" srcOrd="1" destOrd="0" presId="urn:microsoft.com/office/officeart/2005/8/layout/cycle2"/>
    <dgm:cxn modelId="{E0D8A4F5-BA1A-4240-A4CE-44999F6D5EA0}" type="presOf" srcId="{A2BAED32-A9A1-43FC-8915-61966F8A6835}" destId="{57792EAF-093A-4BCA-8B8E-C873AEDD048F}" srcOrd="0" destOrd="0" presId="urn:microsoft.com/office/officeart/2005/8/layout/cycle2"/>
    <dgm:cxn modelId="{5F6F86FC-044C-45F6-9026-5D788CBC217C}" srcId="{A2BAED32-A9A1-43FC-8915-61966F8A6835}" destId="{84925C4D-A814-4791-93A3-E29767F995E3}" srcOrd="3" destOrd="0" parTransId="{E13E45DD-EEAB-422A-BDD0-6A045EDF3E8B}" sibTransId="{AA8729A3-D034-4106-BADB-7A99702DA059}"/>
    <dgm:cxn modelId="{11A889AF-939B-44D9-AE25-BED545D4DF0B}" type="presParOf" srcId="{57792EAF-093A-4BCA-8B8E-C873AEDD048F}" destId="{2B24A445-3653-4F2F-A344-2B4DBCC333AE}" srcOrd="0" destOrd="0" presId="urn:microsoft.com/office/officeart/2005/8/layout/cycle2"/>
    <dgm:cxn modelId="{5DD7A73E-76AB-41BA-B88F-306A77873995}" type="presParOf" srcId="{57792EAF-093A-4BCA-8B8E-C873AEDD048F}" destId="{1D9BA23E-B305-4D35-AC8B-0683D4A3E231}" srcOrd="1" destOrd="0" presId="urn:microsoft.com/office/officeart/2005/8/layout/cycle2"/>
    <dgm:cxn modelId="{0F4B39BF-6CA4-4311-A345-F6E0F90BBF4D}" type="presParOf" srcId="{1D9BA23E-B305-4D35-AC8B-0683D4A3E231}" destId="{0FABADDF-DF1D-4B7F-9707-EDDA93092A16}" srcOrd="0" destOrd="0" presId="urn:microsoft.com/office/officeart/2005/8/layout/cycle2"/>
    <dgm:cxn modelId="{428B86E9-269F-4818-A178-C84CC8157EE6}" type="presParOf" srcId="{57792EAF-093A-4BCA-8B8E-C873AEDD048F}" destId="{0C1B024E-3DE8-40A7-AB64-35FA37B8485C}" srcOrd="2" destOrd="0" presId="urn:microsoft.com/office/officeart/2005/8/layout/cycle2"/>
    <dgm:cxn modelId="{685F8C98-C601-4FDD-A612-6327772E28EB}" type="presParOf" srcId="{57792EAF-093A-4BCA-8B8E-C873AEDD048F}" destId="{CB405CFA-84A5-4CB7-9BE1-92FF801C92C9}" srcOrd="3" destOrd="0" presId="urn:microsoft.com/office/officeart/2005/8/layout/cycle2"/>
    <dgm:cxn modelId="{F4524BBD-2928-4C57-ACD3-8F818ED8159C}" type="presParOf" srcId="{CB405CFA-84A5-4CB7-9BE1-92FF801C92C9}" destId="{902F2BB2-6C6A-4619-9246-169F5246FA5E}" srcOrd="0" destOrd="0" presId="urn:microsoft.com/office/officeart/2005/8/layout/cycle2"/>
    <dgm:cxn modelId="{5AFC6F03-572B-4C93-AB18-B5706614049A}" type="presParOf" srcId="{57792EAF-093A-4BCA-8B8E-C873AEDD048F}" destId="{473C2180-8DE4-467A-8538-0BA29DA72E90}" srcOrd="4" destOrd="0" presId="urn:microsoft.com/office/officeart/2005/8/layout/cycle2"/>
    <dgm:cxn modelId="{8588AD71-C1B4-4B57-9A01-A8517121C7B9}" type="presParOf" srcId="{57792EAF-093A-4BCA-8B8E-C873AEDD048F}" destId="{7BAD1B2E-AA79-486D-BC5E-DD830CB1C544}" srcOrd="5" destOrd="0" presId="urn:microsoft.com/office/officeart/2005/8/layout/cycle2"/>
    <dgm:cxn modelId="{A4CCE351-178A-49E7-A236-527B147B6FC7}" type="presParOf" srcId="{7BAD1B2E-AA79-486D-BC5E-DD830CB1C544}" destId="{68FB392B-FE87-433D-AABC-D1DF160E929E}" srcOrd="0" destOrd="0" presId="urn:microsoft.com/office/officeart/2005/8/layout/cycle2"/>
    <dgm:cxn modelId="{1BC561CF-EB56-4B5C-95A1-F1D7B1136B36}" type="presParOf" srcId="{57792EAF-093A-4BCA-8B8E-C873AEDD048F}" destId="{464D78E9-0FCE-4B83-93F9-7AF9C4F439A8}" srcOrd="6" destOrd="0" presId="urn:microsoft.com/office/officeart/2005/8/layout/cycle2"/>
    <dgm:cxn modelId="{0DC6D7E8-90BB-4F3A-A316-E5AF67668A77}" type="presParOf" srcId="{57792EAF-093A-4BCA-8B8E-C873AEDD048F}" destId="{AF490767-C027-46AD-A4DF-5EA71FD71EFA}" srcOrd="7" destOrd="0" presId="urn:microsoft.com/office/officeart/2005/8/layout/cycle2"/>
    <dgm:cxn modelId="{3BD16DD9-4018-4353-9B3A-C50EC111C51E}" type="presParOf" srcId="{AF490767-C027-46AD-A4DF-5EA71FD71EFA}" destId="{BBFE1058-3743-44EA-9CCD-8C198B9628B1}"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1" loCatId="relationship" qsTypeId="urn:microsoft.com/office/officeart/2005/8/quickstyle/simple1#1" qsCatId="simple" csTypeId="urn:microsoft.com/office/officeart/2005/8/colors/colorful4#1" csCatId="accent1" phldr="1"/>
      <dgm:spPr/>
      <dgm:t>
        <a:bodyPr/>
        <a:lstStyle/>
        <a:p>
          <a:endParaRPr lang="zh-CN" altLang="en-US"/>
        </a:p>
      </dgm:t>
    </dgm:pt>
    <dgm:pt modelId="{1D7F6E08-72A6-46CC-8870-C881D1493500}">
      <dgm:prSet phldrT="[Text]"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es-ES" altLang="zh-CN" dirty="0">
              <a:solidFill>
                <a:schemeClr val="tx1"/>
              </a:solidFill>
            </a:rPr>
            <a:t>Iteración</a:t>
          </a:r>
        </a:p>
      </dgm:t>
    </dgm:pt>
    <dgm:pt modelId="{59A2FE02-4165-4339-BF9A-AEAE1424E52B}" type="parTrans" cxnId="{D79E79B6-F311-417C-9D68-7C4E2B5D8814}">
      <dgm:prSet/>
      <dgm:spPr/>
      <dgm:t>
        <a:bodyPr/>
        <a:lstStyle/>
        <a:p>
          <a:endParaRPr lang="zh-CN" altLang="en-US"/>
        </a:p>
      </dgm:t>
    </dgm:pt>
    <dgm:pt modelId="{E44612D1-CAFE-4D30-B4AA-78C3474158AA}" type="sibTrans" cxnId="{D79E79B6-F311-417C-9D68-7C4E2B5D8814}">
      <dgm:prSet/>
      <dgm:spPr/>
      <dgm:t>
        <a:bodyPr/>
        <a:lstStyle/>
        <a:p>
          <a:endParaRPr lang="zh-CN" altLang="en-US"/>
        </a:p>
      </dgm:t>
    </dgm:pt>
    <dgm:pt modelId="{D15727BE-4BB4-41E2-BFCD-1CE00CE9A014}">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Qué es? </a:t>
          </a:r>
        </a:p>
        <a:p>
          <a:pPr>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nSpc>
              <a:spcPct val="100000"/>
            </a:lnSpc>
            <a:spcBef>
              <a:spcPct val="0"/>
            </a:spcBef>
            <a:spcAft>
              <a:spcPct val="35000"/>
            </a:spcAft>
          </a:pPr>
          <a:endParaRPr lang="es-ES" altLang="zh-CN" dirty="0"/>
        </a:p>
      </dgm:t>
    </dgm:pt>
    <dgm:pt modelId="{1F3BA15B-B772-426D-8549-F05D47B0B0FC}" type="parTrans" cxnId="{CDE6FC17-4584-49E1-A5E8-138AEF95BEAE}">
      <dgm:prSet/>
      <dgm:spPr/>
      <dgm:t>
        <a:bodyPr/>
        <a:lstStyle/>
        <a:p>
          <a:endParaRPr lang="zh-CN" altLang="en-US"/>
        </a:p>
      </dgm:t>
    </dgm:pt>
    <dgm:pt modelId="{021F6AB3-21C2-4079-A40A-CA1B5C51BD93}" type="sibTrans" cxnId="{CDE6FC17-4584-49E1-A5E8-138AEF95BEAE}">
      <dgm:prSet/>
      <dgm:spPr/>
      <dgm:t>
        <a:bodyPr/>
        <a:lstStyle/>
        <a:p>
          <a:endParaRPr lang="zh-CN" altLang="en-US"/>
        </a:p>
      </dgm:t>
    </dgm:pt>
    <dgm:pt modelId="{24DAAE02-02E7-4412-8074-A0C4CAA380D7}">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solidFill>
                <a:schemeClr val="tx1"/>
              </a:solidFill>
            </a:rPr>
            <a:t>Objetivo</a:t>
          </a:r>
        </a:p>
        <a:p>
          <a:pPr>
            <a:lnSpc>
              <a:spcPct val="100000"/>
            </a:lnSpc>
            <a:spcBef>
              <a:spcPct val="0"/>
            </a:spcBef>
            <a:spcAft>
              <a:spcPct val="35000"/>
            </a:spcAft>
          </a:pPr>
          <a:r>
            <a:rPr lang="es-ES" altLang="zh-CN">
              <a:solidFill>
                <a:schemeClr val="tx1"/>
              </a:solidFill>
            </a:rPr>
            <a:t>Generar valor al negocio, mediante la creacion de un incremento de producto.</a:t>
          </a:r>
        </a:p>
        <a:p>
          <a:pPr>
            <a:lnSpc>
              <a:spcPct val="100000"/>
            </a:lnSpc>
            <a:spcBef>
              <a:spcPct val="0"/>
            </a:spcBef>
            <a:spcAft>
              <a:spcPct val="35000"/>
            </a:spcAft>
          </a:pPr>
          <a:endParaRPr lang="zh-CN" altLang="en-US"/>
        </a:p>
      </dgm:t>
    </dgm:pt>
    <dgm:pt modelId="{A85E77B5-A1A5-43C8-9868-413E99F101A0}" type="parTrans" cxnId="{2D690388-433D-4703-88ED-F7E8B83F2F6F}">
      <dgm:prSet/>
      <dgm:spPr/>
      <dgm:t>
        <a:bodyPr/>
        <a:lstStyle/>
        <a:p>
          <a:endParaRPr lang="zh-CN" altLang="en-US"/>
        </a:p>
      </dgm:t>
    </dgm:pt>
    <dgm:pt modelId="{E253A3F8-AA58-4BB8-A0BD-0BB7ECC546C3}" type="sibTrans" cxnId="{2D690388-433D-4703-88ED-F7E8B83F2F6F}">
      <dgm:prSet/>
      <dgm:spPr/>
      <dgm:t>
        <a:bodyPr/>
        <a:lstStyle/>
        <a:p>
          <a:endParaRPr lang="zh-CN" altLang="en-US"/>
        </a:p>
      </dgm:t>
    </dgm:pt>
    <dgm:pt modelId="{A5880797-7454-4E44-8518-F4D8354F0963}">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Quienes Participan?</a:t>
          </a:r>
        </a:p>
        <a:p>
          <a:pPr>
            <a:lnSpc>
              <a:spcPct val="100000"/>
            </a:lnSpc>
            <a:spcBef>
              <a:spcPct val="0"/>
            </a:spcBef>
            <a:spcAft>
              <a:spcPct val="35000"/>
            </a:spcAft>
          </a:pPr>
          <a:r>
            <a:rPr lang="es-ES" altLang="zh-CN" dirty="0">
              <a:solidFill>
                <a:schemeClr val="tx1"/>
              </a:solidFill>
            </a:rPr>
            <a:t>Equipo Ágil</a:t>
          </a:r>
        </a:p>
      </dgm:t>
    </dgm:pt>
    <dgm:pt modelId="{96CD46E7-D239-40C7-B5C4-376FEEE43C15}" type="parTrans" cxnId="{1C5FE0BF-9B41-4D9F-9744-05056CBB86F3}">
      <dgm:prSet/>
      <dgm:spPr/>
      <dgm:t>
        <a:bodyPr/>
        <a:lstStyle/>
        <a:p>
          <a:endParaRPr lang="zh-CN" altLang="en-US"/>
        </a:p>
      </dgm:t>
    </dgm:pt>
    <dgm:pt modelId="{0076998F-56E1-4A10-A709-E2811BD7C4FB}" type="sibTrans" cxnId="{1C5FE0BF-9B41-4D9F-9744-05056CBB86F3}">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3"/>
      <dgm:spPr/>
    </dgm:pt>
    <dgm:pt modelId="{B1756079-1332-4090-9A47-D2C0EDB7FB22}" type="pres">
      <dgm:prSet presAssocID="{D15727BE-4BB4-41E2-BFCD-1CE00CE9A014}" presName="node" presStyleLbl="node1" presStyleIdx="0" presStyleCnt="3">
        <dgm:presLayoutVars>
          <dgm:bulletEnabled val="1"/>
        </dgm:presLayoutVars>
      </dgm:prSet>
      <dgm:spPr/>
    </dgm:pt>
    <dgm:pt modelId="{8A478794-BDE0-4AD6-9479-89CDBFC37EB7}" type="pres">
      <dgm:prSet presAssocID="{A85E77B5-A1A5-43C8-9868-413E99F101A0}" presName="parTrans" presStyleLbl="bgSibTrans2D1" presStyleIdx="1" presStyleCnt="3"/>
      <dgm:spPr/>
    </dgm:pt>
    <dgm:pt modelId="{3868CDED-247C-4EE9-95A2-ED400A267946}" type="pres">
      <dgm:prSet presAssocID="{24DAAE02-02E7-4412-8074-A0C4CAA380D7}" presName="node" presStyleLbl="node1" presStyleIdx="1" presStyleCnt="3">
        <dgm:presLayoutVars>
          <dgm:bulletEnabled val="1"/>
        </dgm:presLayoutVars>
      </dgm:prSet>
      <dgm:spPr/>
    </dgm:pt>
    <dgm:pt modelId="{D0718308-59AC-43E6-A882-4828EE4494C2}" type="pres">
      <dgm:prSet presAssocID="{96CD46E7-D239-40C7-B5C4-376FEEE43C15}" presName="parTrans" presStyleLbl="bgSibTrans2D1" presStyleIdx="2" presStyleCnt="3"/>
      <dgm:spPr/>
    </dgm:pt>
    <dgm:pt modelId="{5E0D0BC9-3E91-4623-8C1A-C4A70EB3594B}" type="pres">
      <dgm:prSet presAssocID="{A5880797-7454-4E44-8518-F4D8354F0963}" presName="node" presStyleLbl="node1" presStyleIdx="2" presStyleCnt="3">
        <dgm:presLayoutVars>
          <dgm:bulletEnabled val="1"/>
        </dgm:presLayoutVars>
      </dgm:prSet>
      <dgm:spPr/>
    </dgm:pt>
  </dgm:ptLst>
  <dgm:cxnLst>
    <dgm:cxn modelId="{CDE6FC17-4584-49E1-A5E8-138AEF95BEAE}" srcId="{1D7F6E08-72A6-46CC-8870-C881D1493500}" destId="{D15727BE-4BB4-41E2-BFCD-1CE00CE9A014}" srcOrd="0" destOrd="0" parTransId="{1F3BA15B-B772-426D-8549-F05D47B0B0FC}" sibTransId="{021F6AB3-21C2-4079-A40A-CA1B5C51BD93}"/>
    <dgm:cxn modelId="{4D350B5F-3AD5-4164-B707-ADBAF6CCFEDB}" type="presOf" srcId="{A85E77B5-A1A5-43C8-9868-413E99F101A0}" destId="{8A478794-BDE0-4AD6-9479-89CDBFC37EB7}" srcOrd="0" destOrd="0" presId="urn:microsoft.com/office/officeart/2005/8/layout/radial4#1"/>
    <dgm:cxn modelId="{E030C860-F77D-47B9-9D3E-4D2173308D93}" type="presOf" srcId="{A5880797-7454-4E44-8518-F4D8354F0963}" destId="{5E0D0BC9-3E91-4623-8C1A-C4A70EB3594B}" srcOrd="0" destOrd="0" presId="urn:microsoft.com/office/officeart/2005/8/layout/radial4#1"/>
    <dgm:cxn modelId="{2E92B367-34EC-4C35-9491-2E090CA83534}" type="presOf" srcId="{D15727BE-4BB4-41E2-BFCD-1CE00CE9A014}" destId="{B1756079-1332-4090-9A47-D2C0EDB7FB22}" srcOrd="0" destOrd="0" presId="urn:microsoft.com/office/officeart/2005/8/layout/radial4#1"/>
    <dgm:cxn modelId="{742EFA51-F99C-4D4D-A674-5A35DABEAAA8}" type="presOf" srcId="{6068C167-2C01-4B0B-81C4-726248B418D0}" destId="{CF42B0CB-CDDD-42A1-B3A1-FBB34F262C63}" srcOrd="0" destOrd="0" presId="urn:microsoft.com/office/officeart/2005/8/layout/radial4#1"/>
    <dgm:cxn modelId="{62316676-E2ED-4654-BBBB-3EE6774D74CD}" type="presOf" srcId="{1F3BA15B-B772-426D-8549-F05D47B0B0FC}" destId="{B849A6F3-9933-4C36-AF65-6098308CBC3C}" srcOrd="0" destOrd="0" presId="urn:microsoft.com/office/officeart/2005/8/layout/radial4#1"/>
    <dgm:cxn modelId="{2D690388-433D-4703-88ED-F7E8B83F2F6F}" srcId="{1D7F6E08-72A6-46CC-8870-C881D1493500}" destId="{24DAAE02-02E7-4412-8074-A0C4CAA380D7}" srcOrd="1" destOrd="0" parTransId="{A85E77B5-A1A5-43C8-9868-413E99F101A0}" sibTransId="{E253A3F8-AA58-4BB8-A0BD-0BB7ECC546C3}"/>
    <dgm:cxn modelId="{52F663AE-8FF1-4861-9406-5F91EDCE4B55}" type="presOf" srcId="{96CD46E7-D239-40C7-B5C4-376FEEE43C15}" destId="{D0718308-59AC-43E6-A882-4828EE4494C2}" srcOrd="0" destOrd="0" presId="urn:microsoft.com/office/officeart/2005/8/layout/radial4#1"/>
    <dgm:cxn modelId="{4CE347B2-5C10-429E-A2F5-908F43F2A8B7}" type="presOf" srcId="{1D7F6E08-72A6-46CC-8870-C881D1493500}" destId="{B52502C2-594A-4A13-A5FF-5CD5841BD847}" srcOrd="0" destOrd="0" presId="urn:microsoft.com/office/officeart/2005/8/layout/radial4#1"/>
    <dgm:cxn modelId="{D79E79B6-F311-417C-9D68-7C4E2B5D8814}" srcId="{6068C167-2C01-4B0B-81C4-726248B418D0}" destId="{1D7F6E08-72A6-46CC-8870-C881D1493500}" srcOrd="0" destOrd="0" parTransId="{59A2FE02-4165-4339-BF9A-AEAE1424E52B}" sibTransId="{E44612D1-CAFE-4D30-B4AA-78C3474158AA}"/>
    <dgm:cxn modelId="{1C5FE0BF-9B41-4D9F-9744-05056CBB86F3}" srcId="{1D7F6E08-72A6-46CC-8870-C881D1493500}" destId="{A5880797-7454-4E44-8518-F4D8354F0963}" srcOrd="2" destOrd="0" parTransId="{96CD46E7-D239-40C7-B5C4-376FEEE43C15}" sibTransId="{0076998F-56E1-4A10-A709-E2811BD7C4FB}"/>
    <dgm:cxn modelId="{63C50EEF-0A5F-417D-94B6-E32322FA3414}" type="presOf" srcId="{24DAAE02-02E7-4412-8074-A0C4CAA380D7}" destId="{3868CDED-247C-4EE9-95A2-ED400A267946}" srcOrd="0" destOrd="0" presId="urn:microsoft.com/office/officeart/2005/8/layout/radial4#1"/>
    <dgm:cxn modelId="{B276B5C7-8697-47E1-8D4C-CD5FBFBCF7EB}" type="presParOf" srcId="{CF42B0CB-CDDD-42A1-B3A1-FBB34F262C63}" destId="{B52502C2-594A-4A13-A5FF-5CD5841BD847}" srcOrd="0" destOrd="0" presId="urn:microsoft.com/office/officeart/2005/8/layout/radial4#1"/>
    <dgm:cxn modelId="{8C1C15EC-F0F1-44B7-9974-E79CA0375BB3}" type="presParOf" srcId="{CF42B0CB-CDDD-42A1-B3A1-FBB34F262C63}" destId="{B849A6F3-9933-4C36-AF65-6098308CBC3C}" srcOrd="1" destOrd="0" presId="urn:microsoft.com/office/officeart/2005/8/layout/radial4#1"/>
    <dgm:cxn modelId="{02A2591E-10CD-4E6E-B5C4-B16CCF005788}" type="presParOf" srcId="{CF42B0CB-CDDD-42A1-B3A1-FBB34F262C63}" destId="{B1756079-1332-4090-9A47-D2C0EDB7FB22}" srcOrd="2" destOrd="0" presId="urn:microsoft.com/office/officeart/2005/8/layout/radial4#1"/>
    <dgm:cxn modelId="{4EA59EB4-8F42-408E-8632-CDD858812C7B}" type="presParOf" srcId="{CF42B0CB-CDDD-42A1-B3A1-FBB34F262C63}" destId="{8A478794-BDE0-4AD6-9479-89CDBFC37EB7}" srcOrd="3" destOrd="0" presId="urn:microsoft.com/office/officeart/2005/8/layout/radial4#1"/>
    <dgm:cxn modelId="{B68F0B12-68E9-4C10-99C6-F499ABC103DD}" type="presParOf" srcId="{CF42B0CB-CDDD-42A1-B3A1-FBB34F262C63}" destId="{3868CDED-247C-4EE9-95A2-ED400A267946}" srcOrd="4" destOrd="0" presId="urn:microsoft.com/office/officeart/2005/8/layout/radial4#1"/>
    <dgm:cxn modelId="{26BE716C-5DF6-4B6D-9A63-C9FCE3433D01}" type="presParOf" srcId="{CF42B0CB-CDDD-42A1-B3A1-FBB34F262C63}" destId="{D0718308-59AC-43E6-A882-4828EE4494C2}" srcOrd="5" destOrd="0" presId="urn:microsoft.com/office/officeart/2005/8/layout/radial4#1"/>
    <dgm:cxn modelId="{484E948B-F132-4F3E-830B-CC51F5FAB700}" type="presParOf" srcId="{CF42B0CB-CDDD-42A1-B3A1-FBB34F262C63}" destId="{5E0D0BC9-3E91-4623-8C1A-C4A70EB3594B}" srcOrd="6" destOrd="0" presId="urn:microsoft.com/office/officeart/2005/8/layout/radial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2" qsCatId="simple" csTypeId="urn:microsoft.com/office/officeart/2005/8/colors/colorful5#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Entradas:</a:t>
          </a:r>
          <a:endParaRPr lang="zh-CN" altLang="en-US" dirty="0"/>
        </a:p>
        <a:p>
          <a:pPr>
            <a:lnSpc>
              <a:spcPct val="100000"/>
            </a:lnSpc>
            <a:spcBef>
              <a:spcPct val="0"/>
            </a:spcBef>
            <a:spcAft>
              <a:spcPct val="35000"/>
            </a:spcAft>
          </a:pPr>
          <a:r>
            <a:rPr lang="es-ES" altLang="zh-CN" dirty="0"/>
            <a:t>HU detalladas con criterios de aceptación claros.</a:t>
          </a:r>
        </a:p>
        <a:p>
          <a:pPr>
            <a:lnSpc>
              <a:spcPct val="100000"/>
            </a:lnSpc>
            <a:spcBef>
              <a:spcPct val="0"/>
            </a:spcBef>
            <a:spcAft>
              <a:spcPct val="35000"/>
            </a:spcAft>
          </a:pPr>
          <a:r>
            <a:rPr lang="es-ES" altLang="zh-CN" dirty="0"/>
            <a:t>Herramientas necesarias para la ejecución de las HU.</a:t>
          </a:r>
        </a:p>
        <a:p>
          <a:pPr>
            <a:lnSpc>
              <a:spcPct val="100000"/>
            </a:lnSpc>
            <a:spcBef>
              <a:spcPct val="0"/>
            </a:spcBef>
            <a:spcAft>
              <a:spcPct val="35000"/>
            </a:spcAft>
          </a:pPr>
          <a:r>
            <a:rPr lang="es-ES" altLang="zh-CN" dirty="0"/>
            <a:t>Las </a:t>
          </a:r>
          <a:r>
            <a:rPr lang="es-ES" altLang="zh-CN" dirty="0">
              <a:solidFill>
                <a:schemeClr val="bg1"/>
              </a:solidFill>
            </a:rPr>
            <a:t>HU </a:t>
          </a:r>
          <a:r>
            <a:rPr lang="es-ES" altLang="zh-CN" dirty="0"/>
            <a:t>deben cumplir con el </a:t>
          </a:r>
          <a:r>
            <a:rPr lang="es-ES" altLang="zh-CN" dirty="0">
              <a:solidFill>
                <a:schemeClr val="bg1"/>
              </a:solidFill>
            </a:rPr>
            <a:t>DOR </a:t>
          </a:r>
          <a:r>
            <a:rPr lang="es-ES" altLang="zh-CN" dirty="0"/>
            <a:t>establecido.</a:t>
          </a:r>
          <a:endParaRPr/>
        </a:p>
      </dgm:t>
    </dgm:pt>
    <dgm:pt modelId="{EE9066D1-3403-4469-8E8C-0D40A82430F2}" type="parTrans" cxnId="{82BA0429-3688-4464-ABBD-DB9B4585D50F}">
      <dgm:prSet/>
      <dgm:spPr/>
      <dgm:t>
        <a:bodyPr/>
        <a:lstStyle/>
        <a:p>
          <a:endParaRPr lang="es-CO"/>
        </a:p>
      </dgm:t>
    </dgm:pt>
    <dgm:pt modelId="{8EC5AF5E-9C9F-410A-A755-A3EA5186F948}" type="sibTrans" cxnId="{82BA0429-3688-4464-ABBD-DB9B4585D50F}">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Iteración</a:t>
          </a:r>
          <a:endParaRPr lang="zh-CN" altLang="en-US" dirty="0"/>
        </a:p>
      </dgm:t>
    </dgm:pt>
    <dgm:pt modelId="{1E934BFE-4D40-486C-8784-F698A10C4CF5}" type="parTrans" cxnId="{A7FE7682-151E-423C-B43F-7491B6A5053B}">
      <dgm:prSet/>
      <dgm:spPr/>
      <dgm:t>
        <a:bodyPr/>
        <a:lstStyle/>
        <a:p>
          <a:endParaRPr lang="es-CO"/>
        </a:p>
      </dgm:t>
    </dgm:pt>
    <dgm:pt modelId="{EC1AFF77-9232-4EEB-95CB-85CEAB3B1FC0}" type="sibTrans" cxnId="{A7FE7682-151E-423C-B43F-7491B6A5053B}">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Cumplir con lo definido en cada HU</a:t>
          </a:r>
          <a:endParaRPr lang="zh-CN" altLang="en-US" dirty="0"/>
        </a:p>
        <a:p>
          <a:pPr>
            <a:lnSpc>
              <a:spcPct val="100000"/>
            </a:lnSpc>
            <a:spcBef>
              <a:spcPct val="0"/>
            </a:spcBef>
            <a:spcAft>
              <a:spcPct val="35000"/>
            </a:spcAft>
          </a:pPr>
          <a:r>
            <a:rPr lang="es-ES" altLang="zh-CN" dirty="0"/>
            <a:t>Incremento del producto.</a:t>
          </a:r>
        </a:p>
        <a:p>
          <a:pPr>
            <a:lnSpc>
              <a:spcPct val="100000"/>
            </a:lnSpc>
            <a:spcBef>
              <a:spcPct val="0"/>
            </a:spcBef>
            <a:spcAft>
              <a:spcPct val="35000"/>
            </a:spcAft>
          </a:pPr>
          <a:r>
            <a:rPr lang="es-ES" altLang="zh-CN" dirty="0"/>
            <a:t>Métricas de la iteración. </a:t>
          </a:r>
        </a:p>
        <a:p>
          <a:pPr>
            <a:lnSpc>
              <a:spcPct val="100000"/>
            </a:lnSpc>
            <a:spcBef>
              <a:spcPct val="0"/>
            </a:spcBef>
            <a:spcAft>
              <a:spcPct val="35000"/>
            </a:spcAft>
          </a:pPr>
          <a:r>
            <a:rPr lang="es-ES" altLang="zh-CN" dirty="0"/>
            <a:t>Planes para la mejora continua.</a:t>
          </a:r>
        </a:p>
      </dgm:t>
    </dgm:pt>
    <dgm:pt modelId="{9DABF4F3-A9E6-40B1-A863-AC9409CC14BB}" type="parTrans" cxnId="{F79F3EB1-AF24-4BE9-ABCE-C1700849C882}">
      <dgm:prSet/>
      <dgm:spPr/>
      <dgm:t>
        <a:bodyPr/>
        <a:lstStyle/>
        <a:p>
          <a:endParaRPr lang="es-CO"/>
        </a:p>
      </dgm:t>
    </dgm:pt>
    <dgm:pt modelId="{18EFF3C3-47F9-402B-A3F3-E9310EA281B4}" type="sibTrans" cxnId="{F79F3EB1-AF24-4BE9-ABCE-C1700849C882}">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Lbl="sibTrans2D1" presStyleIdx="0" presStyleCnt="2"/>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Lbl="sibTrans2D1" presStyleIdx="1" presStyleCnt="2"/>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82BA0429-3688-4464-ABBD-DB9B4585D50F}" srcId="{8EB1D179-D23D-41D4-AEEF-E4B9FEB06903}" destId="{3F25DA44-7F3E-4C17-A40B-7F663FDBEA65}" srcOrd="0" destOrd="0" parTransId="{EE9066D1-3403-4469-8E8C-0D40A82430F2}" sibTransId="{8EC5AF5E-9C9F-410A-A755-A3EA5186F948}"/>
    <dgm:cxn modelId="{7E55FA35-1825-4338-BBCA-E82796238B50}" type="presOf" srcId="{3F25DA44-7F3E-4C17-A40B-7F663FDBEA65}" destId="{111DEAC9-5D4C-4A6A-A44E-082A26F60596}" srcOrd="0" destOrd="0" presId="urn:microsoft.com/office/officeart/2005/8/layout/process1"/>
    <dgm:cxn modelId="{5993E53C-156F-4663-91FB-E65DC809354A}" type="presOf" srcId="{EC1AFF77-9232-4EEB-95CB-85CEAB3B1FC0}" destId="{353C3794-50AA-4D44-83C9-CE28317C3317}" srcOrd="0" destOrd="0" presId="urn:microsoft.com/office/officeart/2005/8/layout/process1"/>
    <dgm:cxn modelId="{7BF12E45-7D77-4ECE-86CE-8A5B0614EE40}" type="presOf" srcId="{8EC5AF5E-9C9F-410A-A755-A3EA5186F948}" destId="{8A5CF0CE-3323-464D-9C63-05C1BDB053F5}" srcOrd="0" destOrd="0" presId="urn:microsoft.com/office/officeart/2005/8/layout/process1"/>
    <dgm:cxn modelId="{A7FE7682-151E-423C-B43F-7491B6A5053B}" srcId="{8EB1D179-D23D-41D4-AEEF-E4B9FEB06903}" destId="{2E2F4D3A-969C-4DB2-9FA9-5C4A40369351}" srcOrd="1" destOrd="0" parTransId="{1E934BFE-4D40-486C-8784-F698A10C4CF5}" sibTransId="{EC1AFF77-9232-4EEB-95CB-85CEAB3B1FC0}"/>
    <dgm:cxn modelId="{4D5003AE-D7AC-4736-89B9-AFCE4AA10E12}" type="presOf" srcId="{EC1AFF77-9232-4EEB-95CB-85CEAB3B1FC0}" destId="{5AFF040D-0639-4120-9E39-DA822CF9F321}" srcOrd="1" destOrd="0" presId="urn:microsoft.com/office/officeart/2005/8/layout/process1"/>
    <dgm:cxn modelId="{D2F89FAF-0782-4448-BED3-23E183E7E669}" type="presOf" srcId="{8EC5AF5E-9C9F-410A-A755-A3EA5186F948}" destId="{5FA465F6-7607-499F-BFB2-52F4E071FB67}" srcOrd="1" destOrd="0" presId="urn:microsoft.com/office/officeart/2005/8/layout/process1"/>
    <dgm:cxn modelId="{F79F3EB1-AF24-4BE9-ABCE-C1700849C882}" srcId="{8EB1D179-D23D-41D4-AEEF-E4B9FEB06903}" destId="{37B86CFA-59B5-46FA-8A6B-9FB187CE14DF}" srcOrd="2" destOrd="0" parTransId="{9DABF4F3-A9E6-40B1-A863-AC9409CC14BB}" sibTransId="{18EFF3C3-47F9-402B-A3F3-E9310EA281B4}"/>
    <dgm:cxn modelId="{3935D3D4-1283-4C5E-AEEE-C886F89BA2AF}" type="presOf" srcId="{8EB1D179-D23D-41D4-AEEF-E4B9FEB06903}" destId="{BF708676-7EFC-4C81-9D3A-3E677EAC1C7B}" srcOrd="0" destOrd="0" presId="urn:microsoft.com/office/officeart/2005/8/layout/process1"/>
    <dgm:cxn modelId="{B40A4AD5-81B3-4661-A2F3-64B7637BDC0A}" type="presOf" srcId="{2E2F4D3A-969C-4DB2-9FA9-5C4A40369351}" destId="{552FB8E7-A5FB-4CC3-94C3-CE0BDF19F9F1}" srcOrd="0" destOrd="0" presId="urn:microsoft.com/office/officeart/2005/8/layout/process1"/>
    <dgm:cxn modelId="{05AD4EEB-6558-47DF-81F7-8D369FFA95E2}" type="presOf" srcId="{37B86CFA-59B5-46FA-8A6B-9FB187CE14DF}" destId="{A1E15D63-E1FF-4A28-A04F-A2B65927BC31}" srcOrd="0" destOrd="0" presId="urn:microsoft.com/office/officeart/2005/8/layout/process1"/>
    <dgm:cxn modelId="{3AB1E9C9-62A7-47D8-83C2-3D50F36E5E9B}" type="presParOf" srcId="{BF708676-7EFC-4C81-9D3A-3E677EAC1C7B}" destId="{111DEAC9-5D4C-4A6A-A44E-082A26F60596}" srcOrd="0" destOrd="0" presId="urn:microsoft.com/office/officeart/2005/8/layout/process1"/>
    <dgm:cxn modelId="{67F3CA28-39EC-4713-AC7E-4583FF1ABF69}" type="presParOf" srcId="{BF708676-7EFC-4C81-9D3A-3E677EAC1C7B}" destId="{8A5CF0CE-3323-464D-9C63-05C1BDB053F5}" srcOrd="1" destOrd="0" presId="urn:microsoft.com/office/officeart/2005/8/layout/process1"/>
    <dgm:cxn modelId="{E8556EA1-5ADC-4344-901D-1BF95E2CC5B5}" type="presParOf" srcId="{8A5CF0CE-3323-464D-9C63-05C1BDB053F5}" destId="{5FA465F6-7607-499F-BFB2-52F4E071FB67}" srcOrd="0" destOrd="0" presId="urn:microsoft.com/office/officeart/2005/8/layout/process1"/>
    <dgm:cxn modelId="{E584588D-3D0E-44DC-81E7-25E8092C44A7}" type="presParOf" srcId="{BF708676-7EFC-4C81-9D3A-3E677EAC1C7B}" destId="{552FB8E7-A5FB-4CC3-94C3-CE0BDF19F9F1}" srcOrd="2" destOrd="0" presId="urn:microsoft.com/office/officeart/2005/8/layout/process1"/>
    <dgm:cxn modelId="{24BA24F2-FA34-437C-94D0-41A0A8E481AB}" type="presParOf" srcId="{BF708676-7EFC-4C81-9D3A-3E677EAC1C7B}" destId="{353C3794-50AA-4D44-83C9-CE28317C3317}" srcOrd="3" destOrd="0" presId="urn:microsoft.com/office/officeart/2005/8/layout/process1"/>
    <dgm:cxn modelId="{D7B7D22B-D843-434A-A061-1009EEF0FAD3}" type="presParOf" srcId="{353C3794-50AA-4D44-83C9-CE28317C3317}" destId="{5AFF040D-0639-4120-9E39-DA822CF9F321}" srcOrd="0" destOrd="0" presId="urn:microsoft.com/office/officeart/2005/8/layout/process1"/>
    <dgm:cxn modelId="{E267418D-EDFB-460C-9E43-C16CFE39B665}"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3" qsCatId="simple" csTypeId="urn:microsoft.com/office/officeart/2005/8/colors/accent1_2#1" csCatId="accent1" phldr="1"/>
      <dgm:spPr/>
      <dgm:t>
        <a:bodyPr/>
        <a:lstStyle/>
        <a:p>
          <a:endParaRPr lang="zh-CN" altLang="en-US"/>
        </a:p>
      </dgm:t>
    </dgm:pt>
    <dgm:pt modelId="{90DDC401-903F-495B-A387-FFA8A45891F6}">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Qué es?</a:t>
          </a:r>
          <a:endParaRPr lang="zh-CN" altLang="en-US" dirty="0"/>
        </a:p>
      </dgm:t>
    </dgm:pt>
    <dgm:pt modelId="{C8BB0B8A-C63A-4F83-B8DD-3A7CE259E4EE}" type="parTrans" cxnId="{5AB6C122-B2F8-4782-8115-46FD0693D0D3}">
      <dgm:prSet/>
      <dgm:spPr/>
      <dgm:t>
        <a:bodyPr/>
        <a:lstStyle/>
        <a:p>
          <a:endParaRPr lang="zh-CN" altLang="en-US"/>
        </a:p>
      </dgm:t>
    </dgm:pt>
    <dgm:pt modelId="{35E5E878-0907-4014-9CFA-56AEFE6C22E5}" type="sibTrans" cxnId="{5AB6C122-B2F8-4782-8115-46FD0693D0D3}">
      <dgm:prSet/>
      <dgm:spPr/>
      <dgm:t>
        <a:bodyPr/>
        <a:lstStyle/>
        <a:p>
          <a:endParaRPr lang="zh-CN" altLang="en-US"/>
        </a:p>
      </dgm:t>
    </dgm:pt>
    <dgm:pt modelId="{E08CEB0C-E37F-4DCA-A8EA-4B2CD3AD7754}">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endParaRPr lang="es-ES" altLang="zh-CN"/>
        </a:p>
      </dgm:t>
    </dgm:pt>
    <dgm:pt modelId="{FB4BCC77-44E9-4065-8A2F-90CD32DE34E3}" type="parTrans" cxnId="{495C1567-06A0-4C45-8E42-D7F992E2545B}">
      <dgm:prSet/>
      <dgm:spPr/>
      <dgm:t>
        <a:bodyPr/>
        <a:lstStyle/>
        <a:p>
          <a:endParaRPr lang="zh-CN" altLang="en-US"/>
        </a:p>
      </dgm:t>
    </dgm:pt>
    <dgm:pt modelId="{41FED480-3E2E-47A2-B997-02D527BC8082}" type="sibTrans" cxnId="{495C1567-06A0-4C45-8E42-D7F992E2545B}">
      <dgm:prSet/>
      <dgm:spPr/>
      <dgm:t>
        <a:bodyPr/>
        <a:lstStyle/>
        <a:p>
          <a:endParaRPr lang="zh-CN" altLang="en-US"/>
        </a:p>
      </dgm:t>
    </dgm:pt>
    <dgm:pt modelId="{750D5BDF-0485-4FC7-B79F-155F1EE3CDC9}">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dirty="0"/>
            <a:t>Evento en el cual se realiza la revisión del incremento del producto y se obtiene el </a:t>
          </a:r>
          <a:r>
            <a:rPr lang="es-ES" altLang="zh-CN" dirty="0" err="1"/>
            <a:t>feedback</a:t>
          </a:r>
          <a:r>
            <a:rPr lang="es-ES" altLang="zh-CN" dirty="0"/>
            <a:t> del resultado de la iteración a nivel de producto.</a:t>
          </a:r>
        </a:p>
      </dgm:t>
    </dgm:pt>
    <dgm:pt modelId="{FC822E35-C5F2-46DC-A498-F8384A6AF8E4}" type="parTrans" cxnId="{E46B1203-FAE3-48A0-93B9-6DF1D02A662F}">
      <dgm:prSet/>
      <dgm:spPr/>
      <dgm:t>
        <a:bodyPr/>
        <a:lstStyle/>
        <a:p>
          <a:endParaRPr lang="es-CO"/>
        </a:p>
      </dgm:t>
    </dgm:pt>
    <dgm:pt modelId="{EC0AFB50-D37B-4DA8-980B-359F980EF010}" type="sibTrans" cxnId="{E46B1203-FAE3-48A0-93B9-6DF1D02A662F}">
      <dgm:prSet/>
      <dgm:spPr/>
      <dgm:t>
        <a:bodyPr/>
        <a:lstStyle/>
        <a:p>
          <a:endParaRPr lang="es-CO"/>
        </a:p>
      </dgm:t>
    </dgm:pt>
    <dgm:pt modelId="{A6685E83-BEEC-49B3-B40A-539E2C0D7A1A}">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a:t>Objetivo</a:t>
          </a:r>
        </a:p>
      </dgm:t>
    </dgm:pt>
    <dgm:pt modelId="{FECC43A3-D59E-4EE1-9557-8FBB90D5B362}" type="parTrans" cxnId="{A73EDF35-9614-4C88-B44E-B03D1AF7D41E}">
      <dgm:prSet/>
      <dgm:spPr/>
      <dgm:t>
        <a:bodyPr/>
        <a:lstStyle/>
        <a:p>
          <a:endParaRPr lang="zh-CN" altLang="en-US"/>
        </a:p>
      </dgm:t>
    </dgm:pt>
    <dgm:pt modelId="{68BB6C9A-B7F0-43A0-955B-FC8C4D4009BF}" type="sibTrans" cxnId="{A73EDF35-9614-4C88-B44E-B03D1AF7D41E}">
      <dgm:prSet/>
      <dgm:spPr/>
      <dgm:t>
        <a:bodyPr/>
        <a:lstStyle/>
        <a:p>
          <a:endParaRPr lang="zh-CN" altLang="en-US"/>
        </a:p>
      </dgm:t>
    </dgm:pt>
    <dgm:pt modelId="{CBA50553-63FA-4B5A-9888-EDDBA06CA593}">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Validar lo implementado durante el sprint,  asegurando que se cumplan los criterios de aceptación y expectativas del PO.</a:t>
          </a:r>
        </a:p>
      </dgm:t>
    </dgm:pt>
    <dgm:pt modelId="{73E2772F-165D-4B56-ACC2-969CBF53B0A8}" type="parTrans" cxnId="{4EE631D5-3F94-438B-887F-57CAFABCA238}">
      <dgm:prSet/>
      <dgm:spPr/>
      <dgm:t>
        <a:bodyPr/>
        <a:lstStyle/>
        <a:p>
          <a:endParaRPr lang="zh-CN" altLang="en-US"/>
        </a:p>
      </dgm:t>
    </dgm:pt>
    <dgm:pt modelId="{7BFD1607-7356-4D3D-A829-75D002A3A4B0}" type="sibTrans" cxnId="{4EE631D5-3F94-438B-887F-57CAFABCA238}">
      <dgm:prSet/>
      <dgm:spPr/>
      <dgm:t>
        <a:bodyPr/>
        <a:lstStyle/>
        <a:p>
          <a:endParaRPr lang="zh-CN" altLang="en-US"/>
        </a:p>
      </dgm:t>
    </dgm:pt>
    <dgm:pt modelId="{C8DDDFA1-AF37-4444-AAEB-D51CEE212719}">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Quién participa?</a:t>
          </a:r>
          <a:endParaRPr lang="zh-CN" altLang="en-US" dirty="0"/>
        </a:p>
      </dgm:t>
    </dgm:pt>
    <dgm:pt modelId="{26EA520A-5891-4EBA-B2AD-1840663D8C07}" type="parTrans" cxnId="{7A091435-1156-43D9-B6C6-46D6DE560D67}">
      <dgm:prSet/>
      <dgm:spPr/>
      <dgm:t>
        <a:bodyPr/>
        <a:lstStyle/>
        <a:p>
          <a:endParaRPr lang="zh-CN" altLang="en-US"/>
        </a:p>
      </dgm:t>
    </dgm:pt>
    <dgm:pt modelId="{CE2287C8-6424-4771-88FD-4DADE15C5A04}" type="sibTrans" cxnId="{7A091435-1156-43D9-B6C6-46D6DE560D67}">
      <dgm:prSet/>
      <dgm:spPr/>
      <dgm:t>
        <a:bodyPr/>
        <a:lstStyle/>
        <a:p>
          <a:endParaRPr lang="zh-CN" altLang="en-US"/>
        </a:p>
      </dgm:t>
    </dgm:pt>
    <dgm:pt modelId="{5AA02751-379E-46DB-884A-F23ACBC498EE}">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Todo el equipo ágil, y quien sea necesario involucrar para la validación del incremento del producto.</a:t>
          </a:r>
        </a:p>
      </dgm:t>
    </dgm:pt>
    <dgm:pt modelId="{D0D77647-95BE-4607-B2F0-006D9CAB8F0E}" type="parTrans" cxnId="{0786092D-D327-4420-ABF3-541B64C6FABA}">
      <dgm:prSet/>
      <dgm:spPr/>
      <dgm:t>
        <a:bodyPr/>
        <a:lstStyle/>
        <a:p>
          <a:endParaRPr lang="zh-CN" altLang="en-US"/>
        </a:p>
      </dgm:t>
    </dgm:pt>
    <dgm:pt modelId="{3DBF6B9F-A188-4D67-ABE8-0633561FA9E5}" type="sibTrans" cxnId="{0786092D-D327-4420-ABF3-541B64C6FABA}">
      <dgm:prSet/>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3">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3">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3">
        <dgm:presLayoutVars>
          <dgm:bulletEnabled val="1"/>
        </dgm:presLayoutVars>
      </dgm:prSet>
      <dgm:spPr/>
    </dgm:pt>
  </dgm:ptLst>
  <dgm:cxnLst>
    <dgm:cxn modelId="{E46B1203-FAE3-48A0-93B9-6DF1D02A662F}" srcId="{90DDC401-903F-495B-A387-FFA8A45891F6}" destId="{750D5BDF-0485-4FC7-B79F-155F1EE3CDC9}" srcOrd="1" destOrd="0" parTransId="{FC822E35-C5F2-46DC-A498-F8384A6AF8E4}" sibTransId="{EC0AFB50-D37B-4DA8-980B-359F980EF010}"/>
    <dgm:cxn modelId="{5AB6C122-B2F8-4782-8115-46FD0693D0D3}" srcId="{2E15931E-1654-4B73-89B2-8E333D9C42E0}" destId="{90DDC401-903F-495B-A387-FFA8A45891F6}" srcOrd="0" destOrd="0" parTransId="{C8BB0B8A-C63A-4F83-B8DD-3A7CE259E4EE}" sibTransId="{35E5E878-0907-4014-9CFA-56AEFE6C22E5}"/>
    <dgm:cxn modelId="{0786092D-D327-4420-ABF3-541B64C6FABA}" srcId="{C8DDDFA1-AF37-4444-AAEB-D51CEE212719}" destId="{5AA02751-379E-46DB-884A-F23ACBC498EE}" srcOrd="0" destOrd="0" parTransId="{D0D77647-95BE-4607-B2F0-006D9CAB8F0E}" sibTransId="{3DBF6B9F-A188-4D67-ABE8-0633561FA9E5}"/>
    <dgm:cxn modelId="{7A091435-1156-43D9-B6C6-46D6DE560D67}" srcId="{2E15931E-1654-4B73-89B2-8E333D9C42E0}" destId="{C8DDDFA1-AF37-4444-AAEB-D51CEE212719}" srcOrd="2" destOrd="0" parTransId="{26EA520A-5891-4EBA-B2AD-1840663D8C07}" sibTransId="{CE2287C8-6424-4771-88FD-4DADE15C5A04}"/>
    <dgm:cxn modelId="{A73EDF35-9614-4C88-B44E-B03D1AF7D41E}" srcId="{2E15931E-1654-4B73-89B2-8E333D9C42E0}" destId="{A6685E83-BEEC-49B3-B40A-539E2C0D7A1A}" srcOrd="1" destOrd="0" parTransId="{FECC43A3-D59E-4EE1-9557-8FBB90D5B362}" sibTransId="{68BB6C9A-B7F0-43A0-955B-FC8C4D4009BF}"/>
    <dgm:cxn modelId="{495C1567-06A0-4C45-8E42-D7F992E2545B}" srcId="{90DDC401-903F-495B-A387-FFA8A45891F6}" destId="{E08CEB0C-E37F-4DCA-A8EA-4B2CD3AD7754}" srcOrd="0" destOrd="0" parTransId="{FB4BCC77-44E9-4065-8A2F-90CD32DE34E3}" sibTransId="{41FED480-3E2E-47A2-B997-02D527BC8082}"/>
    <dgm:cxn modelId="{BFEC4E49-4999-4BC3-99BB-96B955C4461F}" type="presOf" srcId="{750D5BDF-0485-4FC7-B79F-155F1EE3CDC9}" destId="{DD9406C3-FC80-4468-A55B-122D744D43F0}" srcOrd="0" destOrd="1" presId="urn:microsoft.com/office/officeart/2005/8/layout/vList5"/>
    <dgm:cxn modelId="{00A6F07E-5B00-40FF-A4FE-A790D3BED14B}" type="presOf" srcId="{90DDC401-903F-495B-A387-FFA8A45891F6}" destId="{96BE2B31-D87C-43E1-BE64-4C27B13F4AA4}" srcOrd="0" destOrd="0" presId="urn:microsoft.com/office/officeart/2005/8/layout/vList5"/>
    <dgm:cxn modelId="{5A61D09C-BFDB-45D5-ABEF-CBA68C97D9A7}" type="presOf" srcId="{E08CEB0C-E37F-4DCA-A8EA-4B2CD3AD7754}" destId="{DD9406C3-FC80-4468-A55B-122D744D43F0}" srcOrd="0" destOrd="0" presId="urn:microsoft.com/office/officeart/2005/8/layout/vList5"/>
    <dgm:cxn modelId="{2A6BD3A2-213B-4DD9-A66D-379E64770BB4}" type="presOf" srcId="{A6685E83-BEEC-49B3-B40A-539E2C0D7A1A}" destId="{EBD335B5-8308-49CB-9630-99D852747B1F}" srcOrd="0" destOrd="0" presId="urn:microsoft.com/office/officeart/2005/8/layout/vList5"/>
    <dgm:cxn modelId="{60EAC2BC-26B2-4900-AB52-AD67F954B9FC}" type="presOf" srcId="{2E15931E-1654-4B73-89B2-8E333D9C42E0}" destId="{D5935282-3C7C-4F88-A1AE-C27DB8591514}" srcOrd="0" destOrd="0" presId="urn:microsoft.com/office/officeart/2005/8/layout/vList5"/>
    <dgm:cxn modelId="{DB59EEC3-6BB6-4359-B608-4218483D26B1}" type="presOf" srcId="{5AA02751-379E-46DB-884A-F23ACBC498EE}" destId="{64028F0D-BE57-4642-92F7-303D4E45C524}" srcOrd="0" destOrd="0" presId="urn:microsoft.com/office/officeart/2005/8/layout/vList5"/>
    <dgm:cxn modelId="{4EE631D5-3F94-438B-887F-57CAFABCA238}" srcId="{A6685E83-BEEC-49B3-B40A-539E2C0D7A1A}" destId="{CBA50553-63FA-4B5A-9888-EDDBA06CA593}" srcOrd="0" destOrd="0" parTransId="{73E2772F-165D-4B56-ACC2-969CBF53B0A8}" sibTransId="{7BFD1607-7356-4D3D-A829-75D002A3A4B0}"/>
    <dgm:cxn modelId="{F8C635DA-03B3-4ABE-8031-A6C6F5D1D28C}" type="presOf" srcId="{CBA50553-63FA-4B5A-9888-EDDBA06CA593}" destId="{6EB2A58E-CA03-4F76-94B6-D8FE50231963}" srcOrd="0" destOrd="0" presId="urn:microsoft.com/office/officeart/2005/8/layout/vList5"/>
    <dgm:cxn modelId="{85E8DAE7-39D0-4B09-831A-17B1DCCD0F64}" type="presOf" srcId="{C8DDDFA1-AF37-4444-AAEB-D51CEE212719}" destId="{B093CE78-670B-40EB-95CF-315E334D550F}" srcOrd="0" destOrd="0" presId="urn:microsoft.com/office/officeart/2005/8/layout/vList5"/>
    <dgm:cxn modelId="{8A943F32-C698-4505-950D-F0B7C5B6C7B5}" type="presParOf" srcId="{D5935282-3C7C-4F88-A1AE-C27DB8591514}" destId="{E61486FD-113E-4C87-8ADF-B1A8E2A84801}" srcOrd="0" destOrd="0" presId="urn:microsoft.com/office/officeart/2005/8/layout/vList5"/>
    <dgm:cxn modelId="{C38DF0BC-2AF5-478B-A325-540F0AA585A9}" type="presParOf" srcId="{E61486FD-113E-4C87-8ADF-B1A8E2A84801}" destId="{96BE2B31-D87C-43E1-BE64-4C27B13F4AA4}" srcOrd="0" destOrd="0" presId="urn:microsoft.com/office/officeart/2005/8/layout/vList5"/>
    <dgm:cxn modelId="{6485AB13-18A9-4A63-B0E7-68D6AC851374}" type="presParOf" srcId="{E61486FD-113E-4C87-8ADF-B1A8E2A84801}" destId="{DD9406C3-FC80-4468-A55B-122D744D43F0}" srcOrd="1" destOrd="0" presId="urn:microsoft.com/office/officeart/2005/8/layout/vList5"/>
    <dgm:cxn modelId="{BD0FBAF4-F67A-4FCA-AF11-7DF49D5A74C0}" type="presParOf" srcId="{D5935282-3C7C-4F88-A1AE-C27DB8591514}" destId="{F1941F29-E51C-4282-956D-50CFAFAEB9B8}" srcOrd="1" destOrd="0" presId="urn:microsoft.com/office/officeart/2005/8/layout/vList5"/>
    <dgm:cxn modelId="{02CBA124-283D-45A9-BEB9-5069593FDE00}" type="presParOf" srcId="{D5935282-3C7C-4F88-A1AE-C27DB8591514}" destId="{B589D1EC-5156-4FB2-BB1C-8E1290A868B9}" srcOrd="2" destOrd="0" presId="urn:microsoft.com/office/officeart/2005/8/layout/vList5"/>
    <dgm:cxn modelId="{902A65F0-336F-4130-9027-D24609979BCD}" type="presParOf" srcId="{B589D1EC-5156-4FB2-BB1C-8E1290A868B9}" destId="{EBD335B5-8308-49CB-9630-99D852747B1F}" srcOrd="0" destOrd="0" presId="urn:microsoft.com/office/officeart/2005/8/layout/vList5"/>
    <dgm:cxn modelId="{E4D8F829-69DE-4AF5-B782-897A3CF069D9}" type="presParOf" srcId="{B589D1EC-5156-4FB2-BB1C-8E1290A868B9}" destId="{6EB2A58E-CA03-4F76-94B6-D8FE50231963}" srcOrd="1" destOrd="0" presId="urn:microsoft.com/office/officeart/2005/8/layout/vList5"/>
    <dgm:cxn modelId="{10FD3CD1-A26A-495A-A166-4E5B68638623}" type="presParOf" srcId="{D5935282-3C7C-4F88-A1AE-C27DB8591514}" destId="{A76EE5BB-CBA4-4DD9-BFB7-3F3F246C9BF0}" srcOrd="3" destOrd="0" presId="urn:microsoft.com/office/officeart/2005/8/layout/vList5"/>
    <dgm:cxn modelId="{978054CA-3A50-4918-9FE6-5F0A67AD61FD}" type="presParOf" srcId="{D5935282-3C7C-4F88-A1AE-C27DB8591514}" destId="{2BB2A428-FB05-47E5-AC5F-C6A7936A9AC0}" srcOrd="4" destOrd="0" presId="urn:microsoft.com/office/officeart/2005/8/layout/vList5"/>
    <dgm:cxn modelId="{6D60D72A-EDE5-4070-8A50-B5F9AC15585C}" type="presParOf" srcId="{2BB2A428-FB05-47E5-AC5F-C6A7936A9AC0}" destId="{B093CE78-670B-40EB-95CF-315E334D550F}" srcOrd="0" destOrd="0" presId="urn:microsoft.com/office/officeart/2005/8/layout/vList5"/>
    <dgm:cxn modelId="{E5484A09-D250-411E-8179-64BE6786429D}" type="presParOf" srcId="{2BB2A428-FB05-47E5-AC5F-C6A7936A9AC0}" destId="{64028F0D-BE57-4642-92F7-303D4E45C5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C320EB-5352-40AA-A0A9-C13066E1373C}" type="doc">
      <dgm:prSet loTypeId="urn:microsoft.com/office/officeart/2005/8/layout/list1#1" loCatId="list" qsTypeId="urn:microsoft.com/office/officeart/2005/8/quickstyle/simple1#4" qsCatId="simple" csTypeId="urn:microsoft.com/office/officeart/2005/8/colors/accent1_1#1" csCatId="accent1" phldr="1"/>
      <dgm:spPr/>
      <dgm:t>
        <a:bodyPr/>
        <a:lstStyle/>
        <a:p>
          <a:endParaRPr lang="zh-CN" altLang="en-US"/>
        </a:p>
      </dgm:t>
    </dgm:pt>
    <dgm:pt modelId="{773C5012-55F9-436E-B78B-2A38D8AAA0C0}">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Qué es?</a:t>
          </a:r>
          <a:endParaRPr lang="zh-CN" altLang="en-US" dirty="0"/>
        </a:p>
      </dgm:t>
    </dgm:pt>
    <dgm:pt modelId="{E1399106-9BE2-43F4-9430-F473CB36780F}" type="parTrans" cxnId="{52ADC6C1-1E83-44C4-8C45-533B6EAC0C46}">
      <dgm:prSet/>
      <dgm:spPr/>
      <dgm:t>
        <a:bodyPr/>
        <a:lstStyle/>
        <a:p>
          <a:endParaRPr lang="zh-CN" altLang="en-US"/>
        </a:p>
      </dgm:t>
    </dgm:pt>
    <dgm:pt modelId="{507A6FE3-4D55-4ED6-A973-429D64C5DF28}" type="sibTrans" cxnId="{52ADC6C1-1E83-44C4-8C45-533B6EAC0C46}">
      <dgm:prSet/>
      <dgm:spPr/>
      <dgm:t>
        <a:bodyPr/>
        <a:lstStyle/>
        <a:p>
          <a:endParaRPr lang="zh-CN" altLang="en-US"/>
        </a:p>
      </dgm:t>
    </dgm:pt>
    <dgm:pt modelId="{10A7DADB-F03E-49B9-BA2B-9786F6B3C7B3}">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Reunión donde el equipo ágil, revisa los resultados y prácticas de trabajo usadas durante la iteración, e identifican oportunidades de mejora de los cuales se generan planes de acción.</a:t>
          </a:r>
        </a:p>
      </dgm:t>
    </dgm:pt>
    <dgm:pt modelId="{AE1BB160-06F6-43E8-9B85-8292EFB19265}" type="parTrans" cxnId="{92C397D9-9457-4CE7-B125-5884ADC7F37B}">
      <dgm:prSet/>
      <dgm:spPr/>
      <dgm:t>
        <a:bodyPr/>
        <a:lstStyle/>
        <a:p>
          <a:endParaRPr lang="es-CO"/>
        </a:p>
      </dgm:t>
    </dgm:pt>
    <dgm:pt modelId="{D7E1A423-EDA5-42CC-A994-979174041A26}" type="sibTrans" cxnId="{92C397D9-9457-4CE7-B125-5884ADC7F37B}">
      <dgm:prSet/>
      <dgm:spPr/>
      <dgm:t>
        <a:bodyPr/>
        <a:lstStyle/>
        <a:p>
          <a:endParaRPr lang="es-CO"/>
        </a:p>
      </dgm:t>
    </dgm:pt>
    <dgm:pt modelId="{CA58FE74-4619-4E47-BA6C-E0CD35AF5AC2}">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a:t>Objetivo</a:t>
          </a:r>
          <a:endParaRPr lang="zh-CN" altLang="en-US"/>
        </a:p>
      </dgm:t>
    </dgm:pt>
    <dgm:pt modelId="{EBAD4DA7-135F-4F4E-9475-804E7DC205D2}" type="parTrans" cxnId="{523F2309-D9D9-4F8E-91C5-BAA5C732F7D5}">
      <dgm:prSet/>
      <dgm:spPr/>
      <dgm:t>
        <a:bodyPr/>
        <a:lstStyle/>
        <a:p>
          <a:endParaRPr lang="zh-CN" altLang="en-US"/>
        </a:p>
      </dgm:t>
    </dgm:pt>
    <dgm:pt modelId="{5723A07A-E737-45B0-B84E-97FB4DE86580}" type="sibTrans" cxnId="{523F2309-D9D9-4F8E-91C5-BAA5C732F7D5}">
      <dgm:prSet/>
      <dgm:spPr/>
      <dgm:t>
        <a:bodyPr/>
        <a:lstStyle/>
        <a:p>
          <a:endParaRPr lang="zh-CN" altLang="en-US"/>
        </a:p>
      </dgm:t>
    </dgm:pt>
    <dgm:pt modelId="{65B1F592-F228-4A91-A2C4-BC946F0E65D2}">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Evaluar el resultado del trabajo realizado como equipo.</a:t>
          </a:r>
        </a:p>
      </dgm:t>
    </dgm:pt>
    <dgm:pt modelId="{1A7D7BF6-F0D0-4EF1-BF1F-A9C52844F18F}" type="parTrans" cxnId="{EACA1FC9-B4D4-4895-BB04-95F4C150C607}">
      <dgm:prSet/>
      <dgm:spPr/>
      <dgm:t>
        <a:bodyPr/>
        <a:lstStyle/>
        <a:p>
          <a:endParaRPr lang="es-CO"/>
        </a:p>
      </dgm:t>
    </dgm:pt>
    <dgm:pt modelId="{860CE74F-28E9-4CCD-B9D0-CDFB84B4E3BD}" type="sibTrans" cxnId="{EACA1FC9-B4D4-4895-BB04-95F4C150C607}">
      <dgm:prSet/>
      <dgm:spPr/>
      <dgm:t>
        <a:bodyPr/>
        <a:lstStyle/>
        <a:p>
          <a:endParaRPr lang="es-CO"/>
        </a:p>
      </dgm:t>
    </dgm:pt>
    <dgm:pt modelId="{2E3B12AF-9290-4CF4-9B88-CE9A48544361}">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Aportar a la mejora continua.</a:t>
          </a:r>
        </a:p>
      </dgm:t>
    </dgm:pt>
    <dgm:pt modelId="{9D4C150D-1569-4A4E-ABD7-34A1FE991028}" type="parTrans" cxnId="{97FEB2F7-7A7B-466B-86D1-4663CD743AB3}">
      <dgm:prSet/>
      <dgm:spPr/>
      <dgm:t>
        <a:bodyPr/>
        <a:lstStyle/>
        <a:p>
          <a:endParaRPr lang="es-CO"/>
        </a:p>
      </dgm:t>
    </dgm:pt>
    <dgm:pt modelId="{8BD8BEFD-56F0-44E1-AEFC-3BA4349161C4}" type="sibTrans" cxnId="{97FEB2F7-7A7B-466B-86D1-4663CD743AB3}">
      <dgm:prSet/>
      <dgm:spPr/>
      <dgm:t>
        <a:bodyPr/>
        <a:lstStyle/>
        <a:p>
          <a:endParaRPr lang="es-CO"/>
        </a:p>
      </dgm:t>
    </dgm:pt>
    <dgm:pt modelId="{D3284563-CEAB-43B3-81C4-5F6C081CBB78}">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Quién Participa?</a:t>
          </a:r>
          <a:endParaRPr lang="zh-CN" altLang="en-US" dirty="0"/>
        </a:p>
      </dgm:t>
    </dgm:pt>
    <dgm:pt modelId="{A2E240DA-ABFA-4A24-BE34-ABE926603D67}" type="parTrans" cxnId="{3AB23166-50ED-4E72-A1A7-DA4F399976CA}">
      <dgm:prSet/>
      <dgm:spPr/>
      <dgm:t>
        <a:bodyPr/>
        <a:lstStyle/>
        <a:p>
          <a:endParaRPr lang="zh-CN" altLang="en-US"/>
        </a:p>
      </dgm:t>
    </dgm:pt>
    <dgm:pt modelId="{2E43EE94-FE21-4F90-81B3-CED5B1ECC8C9}" type="sibTrans" cxnId="{3AB23166-50ED-4E72-A1A7-DA4F399976CA}">
      <dgm:prSet/>
      <dgm:spPr/>
      <dgm:t>
        <a:bodyPr/>
        <a:lstStyle/>
        <a:p>
          <a:endParaRPr lang="zh-CN" altLang="en-US"/>
        </a:p>
      </dgm:t>
    </dgm:pt>
    <dgm:pt modelId="{0F7E43F1-ABFC-4B07-889A-CD6EFF0866FB}">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Todo el equipo ágil.</a:t>
          </a:r>
        </a:p>
      </dgm:t>
    </dgm:pt>
    <dgm:pt modelId="{314BD7EB-581D-48CD-A382-DB4B3BB63711}" type="parTrans" cxnId="{0781C7E8-7768-4BCF-A5AD-DCD1AADEDF27}">
      <dgm:prSet/>
      <dgm:spPr/>
      <dgm:t>
        <a:bodyPr/>
        <a:lstStyle/>
        <a:p>
          <a:endParaRPr lang="es-CO"/>
        </a:p>
      </dgm:t>
    </dgm:pt>
    <dgm:pt modelId="{AE6B9CC2-DB95-4D23-83BD-29171528134B}" type="sibTrans" cxnId="{0781C7E8-7768-4BCF-A5AD-DCD1AADEDF27}">
      <dgm:prSet/>
      <dgm:spPr/>
      <dgm:t>
        <a:bodyPr/>
        <a:lstStyle/>
        <a:p>
          <a:endParaRPr lang="es-CO"/>
        </a:p>
      </dgm:t>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Lbl="node1" presStyleIdx="0" presStyleCnt="3"/>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Lbl="node1" presStyleIdx="0" presStyleCnt="3"/>
      <dgm:spPr/>
    </dgm:pt>
    <dgm:pt modelId="{DD07B078-3354-4F1B-9438-E4F95C4B43A6}" type="pres">
      <dgm:prSet presAssocID="{CA58FE74-4619-4E47-BA6C-E0CD35AF5AC2}" presName="parentText" presStyleLbl="node1" presStyleIdx="1"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Lbl="node1" presStyleIdx="1" presStyleCnt="3"/>
      <dgm:spPr/>
    </dgm:pt>
    <dgm:pt modelId="{F8B30F84-9FC1-4455-B8FC-CA5DC2189586}" type="pres">
      <dgm:prSet presAssocID="{D3284563-CEAB-43B3-81C4-5F6C081CBB78}" presName="parentText" presStyleLbl="node1" presStyleIdx="2"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pt>
  </dgm:ptLst>
  <dgm:cxnLst>
    <dgm:cxn modelId="{C8CDCA03-62E9-42D3-B528-548F779D5329}" type="presOf" srcId="{773C5012-55F9-436E-B78B-2A38D8AAA0C0}" destId="{D0971512-D8E1-4E4B-89F4-FF2EB164C196}" srcOrd="1" destOrd="0" presId="urn:microsoft.com/office/officeart/2005/8/layout/list1#1"/>
    <dgm:cxn modelId="{523F2309-D9D9-4F8E-91C5-BAA5C732F7D5}" srcId="{26C320EB-5352-40AA-A0A9-C13066E1373C}" destId="{CA58FE74-4619-4E47-BA6C-E0CD35AF5AC2}" srcOrd="1" destOrd="0" parTransId="{EBAD4DA7-135F-4F4E-9475-804E7DC205D2}" sibTransId="{5723A07A-E737-45B0-B84E-97FB4DE86580}"/>
    <dgm:cxn modelId="{0CC15413-E034-40DD-84BC-BB7F7BE50ECD}" type="presOf" srcId="{D3284563-CEAB-43B3-81C4-5F6C081CBB78}" destId="{F8B30F84-9FC1-4455-B8FC-CA5DC2189586}" srcOrd="1" destOrd="0" presId="urn:microsoft.com/office/officeart/2005/8/layout/list1#1"/>
    <dgm:cxn modelId="{2D469B27-83AE-4B52-9AA3-B93AA5C49977}" type="presOf" srcId="{D3284563-CEAB-43B3-81C4-5F6C081CBB78}" destId="{09CBCBA7-E2EE-4654-BCFB-AB2C2D77E66B}" srcOrd="0" destOrd="0" presId="urn:microsoft.com/office/officeart/2005/8/layout/list1#1"/>
    <dgm:cxn modelId="{F484D463-17B3-4A35-ACDF-F484D6A8BB74}" type="presOf" srcId="{65B1F592-F228-4A91-A2C4-BC946F0E65D2}" destId="{FB20FF5F-D131-4A8A-AEBC-01A2B84D6655}" srcOrd="0" destOrd="0" presId="urn:microsoft.com/office/officeart/2005/8/layout/list1#1"/>
    <dgm:cxn modelId="{3AB23166-50ED-4E72-A1A7-DA4F399976CA}" srcId="{26C320EB-5352-40AA-A0A9-C13066E1373C}" destId="{D3284563-CEAB-43B3-81C4-5F6C081CBB78}" srcOrd="2" destOrd="0" parTransId="{A2E240DA-ABFA-4A24-BE34-ABE926603D67}" sibTransId="{2E43EE94-FE21-4F90-81B3-CED5B1ECC8C9}"/>
    <dgm:cxn modelId="{88074572-1EEE-41A1-B49A-A6D403051604}" type="presOf" srcId="{26C320EB-5352-40AA-A0A9-C13066E1373C}" destId="{E5EECCA3-F875-4B71-92CC-9CCDFB7DBFEF}" srcOrd="0" destOrd="0" presId="urn:microsoft.com/office/officeart/2005/8/layout/list1#1"/>
    <dgm:cxn modelId="{8BA64B93-4922-46E2-9698-D1146DD8D739}" type="presOf" srcId="{10A7DADB-F03E-49B9-BA2B-9786F6B3C7B3}" destId="{1F055725-8984-42CB-98CB-8E7728DD5EAB}" srcOrd="0" destOrd="0" presId="urn:microsoft.com/office/officeart/2005/8/layout/list1#1"/>
    <dgm:cxn modelId="{F62145A7-3816-472C-9AD0-307B5C0FC126}" type="presOf" srcId="{CA58FE74-4619-4E47-BA6C-E0CD35AF5AC2}" destId="{DD07B078-3354-4F1B-9438-E4F95C4B43A6}" srcOrd="1" destOrd="0" presId="urn:microsoft.com/office/officeart/2005/8/layout/list1#1"/>
    <dgm:cxn modelId="{FD3332AC-AC89-40FC-BB41-428EF9B2F9D5}" type="presOf" srcId="{CA58FE74-4619-4E47-BA6C-E0CD35AF5AC2}" destId="{AEA4B341-6C57-43B8-BC42-9813D43D1335}" srcOrd="0" destOrd="0" presId="urn:microsoft.com/office/officeart/2005/8/layout/list1#1"/>
    <dgm:cxn modelId="{52ADC6C1-1E83-44C4-8C45-533B6EAC0C46}" srcId="{26C320EB-5352-40AA-A0A9-C13066E1373C}" destId="{773C5012-55F9-436E-B78B-2A38D8AAA0C0}" srcOrd="0" destOrd="0" parTransId="{E1399106-9BE2-43F4-9430-F473CB36780F}" sibTransId="{507A6FE3-4D55-4ED6-A973-429D64C5DF28}"/>
    <dgm:cxn modelId="{EACA1FC9-B4D4-4895-BB04-95F4C150C607}" srcId="{CA58FE74-4619-4E47-BA6C-E0CD35AF5AC2}" destId="{65B1F592-F228-4A91-A2C4-BC946F0E65D2}" srcOrd="0" destOrd="0" parTransId="{1A7D7BF6-F0D0-4EF1-BF1F-A9C52844F18F}" sibTransId="{860CE74F-28E9-4CCD-B9D0-CDFB84B4E3BD}"/>
    <dgm:cxn modelId="{D04671CD-48B2-4C90-AA2D-8DA681B9EBD0}" type="presOf" srcId="{0F7E43F1-ABFC-4B07-889A-CD6EFF0866FB}" destId="{F855875C-E8B4-4273-8C6C-6A8EC3091B3C}" srcOrd="0" destOrd="0" presId="urn:microsoft.com/office/officeart/2005/8/layout/list1#1"/>
    <dgm:cxn modelId="{CFB51AD3-F9C2-4522-9AF5-30987F66CE89}" type="presOf" srcId="{773C5012-55F9-436E-B78B-2A38D8AAA0C0}" destId="{58B158CB-C1D2-4676-88E6-6B3937A00A96}" srcOrd="0" destOrd="0" presId="urn:microsoft.com/office/officeart/2005/8/layout/list1#1"/>
    <dgm:cxn modelId="{92C397D9-9457-4CE7-B125-5884ADC7F37B}" srcId="{773C5012-55F9-436E-B78B-2A38D8AAA0C0}" destId="{10A7DADB-F03E-49B9-BA2B-9786F6B3C7B3}" srcOrd="0" destOrd="0" parTransId="{AE1BB160-06F6-43E8-9B85-8292EFB19265}" sibTransId="{D7E1A423-EDA5-42CC-A994-979174041A26}"/>
    <dgm:cxn modelId="{0781C7E8-7768-4BCF-A5AD-DCD1AADEDF27}" srcId="{D3284563-CEAB-43B3-81C4-5F6C081CBB78}" destId="{0F7E43F1-ABFC-4B07-889A-CD6EFF0866FB}" srcOrd="0" destOrd="0" parTransId="{314BD7EB-581D-48CD-A382-DB4B3BB63711}" sibTransId="{AE6B9CC2-DB95-4D23-83BD-29171528134B}"/>
    <dgm:cxn modelId="{BC4C1CEE-69A2-48DB-8CD1-3575F4A31351}" type="presOf" srcId="{2E3B12AF-9290-4CF4-9B88-CE9A48544361}" destId="{FB20FF5F-D131-4A8A-AEBC-01A2B84D6655}" srcOrd="0" destOrd="1" presId="urn:microsoft.com/office/officeart/2005/8/layout/list1#1"/>
    <dgm:cxn modelId="{97FEB2F7-7A7B-466B-86D1-4663CD743AB3}" srcId="{CA58FE74-4619-4E47-BA6C-E0CD35AF5AC2}" destId="{2E3B12AF-9290-4CF4-9B88-CE9A48544361}" srcOrd="1" destOrd="0" parTransId="{9D4C150D-1569-4A4E-ABD7-34A1FE991028}" sibTransId="{8BD8BEFD-56F0-44E1-AEFC-3BA4349161C4}"/>
    <dgm:cxn modelId="{C59E10E5-B081-4EB1-817C-E59AAD1A2CE7}" type="presParOf" srcId="{E5EECCA3-F875-4B71-92CC-9CCDFB7DBFEF}" destId="{667CAF5C-37C0-43B7-8B7E-02CCA3754DB9}" srcOrd="0" destOrd="0" presId="urn:microsoft.com/office/officeart/2005/8/layout/list1#1"/>
    <dgm:cxn modelId="{9DB2A3E5-1E05-4CCD-A795-B6BF5AC4ACE8}" type="presParOf" srcId="{667CAF5C-37C0-43B7-8B7E-02CCA3754DB9}" destId="{58B158CB-C1D2-4676-88E6-6B3937A00A96}" srcOrd="0" destOrd="0" presId="urn:microsoft.com/office/officeart/2005/8/layout/list1#1"/>
    <dgm:cxn modelId="{6D255D42-483B-46C3-8B49-627E40873899}" type="presParOf" srcId="{667CAF5C-37C0-43B7-8B7E-02CCA3754DB9}" destId="{D0971512-D8E1-4E4B-89F4-FF2EB164C196}" srcOrd="1" destOrd="0" presId="urn:microsoft.com/office/officeart/2005/8/layout/list1#1"/>
    <dgm:cxn modelId="{C49E937A-396F-4D14-BB09-F0393139BD8C}" type="presParOf" srcId="{E5EECCA3-F875-4B71-92CC-9CCDFB7DBFEF}" destId="{05E10EBB-C85A-471E-9935-B48B9C39A12E}" srcOrd="1" destOrd="0" presId="urn:microsoft.com/office/officeart/2005/8/layout/list1#1"/>
    <dgm:cxn modelId="{FE2EBC21-41E0-4FF2-9CB6-1A482E1ECF71}" type="presParOf" srcId="{E5EECCA3-F875-4B71-92CC-9CCDFB7DBFEF}" destId="{1F055725-8984-42CB-98CB-8E7728DD5EAB}" srcOrd="2" destOrd="0" presId="urn:microsoft.com/office/officeart/2005/8/layout/list1#1"/>
    <dgm:cxn modelId="{AE8404F9-60DC-407A-92F6-DE6030C94B50}" type="presParOf" srcId="{E5EECCA3-F875-4B71-92CC-9CCDFB7DBFEF}" destId="{5785404B-F53E-4CF2-A702-90A46E89CED8}" srcOrd="3" destOrd="0" presId="urn:microsoft.com/office/officeart/2005/8/layout/list1#1"/>
    <dgm:cxn modelId="{FF7BE76D-F1C7-4B03-83EA-9153F74FB036}" type="presParOf" srcId="{E5EECCA3-F875-4B71-92CC-9CCDFB7DBFEF}" destId="{EF963990-07B7-4DBC-8CFE-C86D15B61BB6}" srcOrd="4" destOrd="0" presId="urn:microsoft.com/office/officeart/2005/8/layout/list1#1"/>
    <dgm:cxn modelId="{9C3F6AFE-A905-49F6-872C-1BC325081C10}" type="presParOf" srcId="{EF963990-07B7-4DBC-8CFE-C86D15B61BB6}" destId="{AEA4B341-6C57-43B8-BC42-9813D43D1335}" srcOrd="0" destOrd="0" presId="urn:microsoft.com/office/officeart/2005/8/layout/list1#1"/>
    <dgm:cxn modelId="{3D50B01C-E340-41CC-8FD5-96624B168946}" type="presParOf" srcId="{EF963990-07B7-4DBC-8CFE-C86D15B61BB6}" destId="{DD07B078-3354-4F1B-9438-E4F95C4B43A6}" srcOrd="1" destOrd="0" presId="urn:microsoft.com/office/officeart/2005/8/layout/list1#1"/>
    <dgm:cxn modelId="{B1EA6866-9B86-475C-94F5-09711FEB408E}" type="presParOf" srcId="{E5EECCA3-F875-4B71-92CC-9CCDFB7DBFEF}" destId="{98F9047E-C8BE-4990-B6F7-84F4581E1FEA}" srcOrd="5" destOrd="0" presId="urn:microsoft.com/office/officeart/2005/8/layout/list1#1"/>
    <dgm:cxn modelId="{4222575F-F2A1-47B2-97A7-1E07527B5FB5}" type="presParOf" srcId="{E5EECCA3-F875-4B71-92CC-9CCDFB7DBFEF}" destId="{FB20FF5F-D131-4A8A-AEBC-01A2B84D6655}" srcOrd="6" destOrd="0" presId="urn:microsoft.com/office/officeart/2005/8/layout/list1#1"/>
    <dgm:cxn modelId="{A5B368A7-3BF0-4EC6-A0ED-78438BE74007}" type="presParOf" srcId="{E5EECCA3-F875-4B71-92CC-9CCDFB7DBFEF}" destId="{AC1FEB9E-7ED9-4E44-9D47-B63AE5862158}" srcOrd="7" destOrd="0" presId="urn:microsoft.com/office/officeart/2005/8/layout/list1#1"/>
    <dgm:cxn modelId="{EECF0339-15A6-4897-B9B8-8AA529DFAD72}" type="presParOf" srcId="{E5EECCA3-F875-4B71-92CC-9CCDFB7DBFEF}" destId="{04A221FB-3A34-4804-9E1E-FAA254BEF819}" srcOrd="8" destOrd="0" presId="urn:microsoft.com/office/officeart/2005/8/layout/list1#1"/>
    <dgm:cxn modelId="{D36ABABD-9854-4E81-83A2-EBE1B2CCBBB0}" type="presParOf" srcId="{04A221FB-3A34-4804-9E1E-FAA254BEF819}" destId="{09CBCBA7-E2EE-4654-BCFB-AB2C2D77E66B}" srcOrd="0" destOrd="0" presId="urn:microsoft.com/office/officeart/2005/8/layout/list1#1"/>
    <dgm:cxn modelId="{FA6832A0-41F2-438C-87BF-FEA505184B2D}" type="presParOf" srcId="{04A221FB-3A34-4804-9E1E-FAA254BEF819}" destId="{F8B30F84-9FC1-4455-B8FC-CA5DC2189586}" srcOrd="1" destOrd="0" presId="urn:microsoft.com/office/officeart/2005/8/layout/list1#1"/>
    <dgm:cxn modelId="{BF82C758-C365-4B14-884D-DC3D18C643FC}" type="presParOf" srcId="{E5EECCA3-F875-4B71-92CC-9CCDFB7DBFEF}" destId="{75AF99AA-34AA-4169-A0AA-91E0CC0C2D15}" srcOrd="9" destOrd="0" presId="urn:microsoft.com/office/officeart/2005/8/layout/list1#1"/>
    <dgm:cxn modelId="{5A558046-3BF8-4011-8642-D98942D6F9E7}" type="presParOf" srcId="{E5EECCA3-F875-4B71-92CC-9CCDFB7DBFEF}" destId="{F855875C-E8B4-4273-8C6C-6A8EC3091B3C}"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B2E4C7-2DBC-45BC-B933-FAAF417E8C6B}" type="doc">
      <dgm:prSet loTypeId="urn:microsoft.com/office/officeart/2005/8/layout/hList6" loCatId="list" qsTypeId="urn:microsoft.com/office/officeart/2005/8/quickstyle/simple1#5" qsCatId="simple" csTypeId="urn:microsoft.com/office/officeart/2005/8/colors/colorful1#1" csCatId="accent1" phldr="1"/>
      <dgm:spPr/>
      <dgm:t>
        <a:bodyPr/>
        <a:lstStyle/>
        <a:p>
          <a:endParaRPr lang="zh-CN" altLang="en-US"/>
        </a:p>
      </dgm:t>
    </dgm:pt>
    <dgm:pt modelId="{DA8A2D07-F387-4404-9FCB-397A6A028210}">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en-US" dirty="0">
              <a:sym typeface="+mn-ea"/>
            </a:rPr>
            <a:t>Qué es?</a:t>
          </a:r>
          <a:endParaRPr lang="es-ES" altLang="en-US" dirty="0"/>
        </a:p>
        <a:p>
          <a:pPr>
            <a:lnSpc>
              <a:spcPct val="100000"/>
            </a:lnSpc>
            <a:spcBef>
              <a:spcPct val="0"/>
            </a:spcBef>
            <a:spcAft>
              <a:spcPct val="35000"/>
            </a:spcAft>
          </a:pPr>
          <a:r>
            <a:rPr lang="es-ES" altLang="en-US" dirty="0">
              <a:sym typeface="+mn-ea"/>
            </a:rPr>
            <a:t>Es una </a:t>
          </a:r>
          <a:r>
            <a:rPr lang="es-ES" altLang="zh-CN" dirty="0">
              <a:sym typeface="+mn-ea"/>
            </a:rPr>
            <a:t>reunión d</a:t>
          </a:r>
          <a:r>
            <a:rPr lang="es-ES" altLang="en-US" dirty="0">
              <a:sym typeface="+mn-ea"/>
            </a:rPr>
            <a:t>e sincronización, que se realiza todos los días para que el equipo de una manera rápida comente sus avances diarios  en lo comprometido durante la iteración.</a:t>
          </a:r>
          <a:endParaRPr lang="zh-CN" altLang="en-US" dirty="0"/>
        </a:p>
      </dgm:t>
    </dgm:pt>
    <dgm:pt modelId="{6834AA20-CCB2-4B69-B573-CB4D31C014E6}" type="parTrans" cxnId="{6621BC28-FE14-438B-85CB-522C392783CF}">
      <dgm:prSet/>
      <dgm:spPr/>
      <dgm:t>
        <a:bodyPr/>
        <a:lstStyle/>
        <a:p>
          <a:endParaRPr lang="zh-CN" altLang="en-US"/>
        </a:p>
      </dgm:t>
    </dgm:pt>
    <dgm:pt modelId="{8755279E-20A5-4AEE-BDD2-C54EFA6328A6}" type="sibTrans" cxnId="{6621BC28-FE14-438B-85CB-522C392783CF}">
      <dgm:prSet/>
      <dgm:spPr/>
      <dgm:t>
        <a:bodyPr/>
        <a:lstStyle/>
        <a:p>
          <a:endParaRPr lang="zh-CN" altLang="en-US"/>
        </a:p>
      </dgm:t>
    </dgm:pt>
    <dgm:pt modelId="{D7AF1C1D-144B-4B25-A777-792381B7ED5B}">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endParaRPr lang="es-ES" altLang="zh-CN"/>
        </a:p>
        <a:p>
          <a:pPr>
            <a:lnSpc>
              <a:spcPct val="100000"/>
            </a:lnSpc>
            <a:spcBef>
              <a:spcPct val="0"/>
            </a:spcBef>
            <a:spcAft>
              <a:spcPct val="35000"/>
            </a:spcAft>
          </a:pPr>
          <a:r>
            <a:rPr lang="es-ES" altLang="zh-CN"/>
            <a:t>Sincronizar al equipo en las tareas ejecutadas en un día de trabajo.</a:t>
          </a:r>
        </a:p>
      </dgm:t>
    </dgm:pt>
    <dgm:pt modelId="{24B9E243-8415-4A77-8486-6B84ADEA7DB0}" type="parTrans" cxnId="{F3E7F3A0-33E5-40D3-B72E-44CCE5236229}">
      <dgm:prSet/>
      <dgm:spPr/>
      <dgm:t>
        <a:bodyPr/>
        <a:lstStyle/>
        <a:p>
          <a:endParaRPr lang="zh-CN" altLang="en-US"/>
        </a:p>
      </dgm:t>
    </dgm:pt>
    <dgm:pt modelId="{B5AE4F68-C44C-4384-AF42-66197C13C64E}" type="sibTrans" cxnId="{F3E7F3A0-33E5-40D3-B72E-44CCE5236229}">
      <dgm:prSet/>
      <dgm:spPr/>
      <dgm:t>
        <a:bodyPr/>
        <a:lstStyle/>
        <a:p>
          <a:endParaRPr lang="zh-CN" altLang="en-US"/>
        </a:p>
      </dgm:t>
    </dgm:pt>
    <dgm:pt modelId="{07FA4ADD-8D96-4B06-AE7F-902B878DD8B1}">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t>Quién Participa?</a:t>
          </a:r>
        </a:p>
        <a:p>
          <a:pPr>
            <a:lnSpc>
              <a:spcPct val="100000"/>
            </a:lnSpc>
            <a:spcBef>
              <a:spcPct val="0"/>
            </a:spcBef>
            <a:spcAft>
              <a:spcPct val="35000"/>
            </a:spcAft>
          </a:pPr>
          <a:r>
            <a:rPr lang="es-ES" altLang="zh-CN"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a:p>
      </dgm:t>
    </dgm:pt>
    <dgm:pt modelId="{A8B4A2D4-51F6-4657-92F3-DB580AE5F569}" type="parTrans" cxnId="{499439CB-18E0-46DE-AFC5-EDEBF8CC9EFD}">
      <dgm:prSet/>
      <dgm:spPr/>
      <dgm:t>
        <a:bodyPr/>
        <a:lstStyle/>
        <a:p>
          <a:endParaRPr lang="zh-CN" altLang="en-US"/>
        </a:p>
      </dgm:t>
    </dgm:pt>
    <dgm:pt modelId="{33BF6C47-5256-4D8E-874B-728742A8CEC4}" type="sibTrans" cxnId="{499439CB-18E0-46DE-AFC5-EDEBF8CC9EFD}">
      <dgm:prSet/>
      <dgm:spPr/>
      <dgm:t>
        <a:bodyPr/>
        <a:lstStyle/>
        <a:p>
          <a:endParaRPr lang="zh-CN" altLang="en-US"/>
        </a:p>
      </dgm:t>
    </dgm:pt>
    <dgm:pt modelId="{DE36D10E-86CD-4C6D-B150-31E525EF527D}" type="pres">
      <dgm:prSet presAssocID="{ACB2E4C7-2DBC-45BC-B933-FAAF417E8C6B}" presName="Name0" presStyleCnt="0">
        <dgm:presLayoutVars>
          <dgm:dir/>
          <dgm:resizeHandles val="exact"/>
        </dgm:presLayoutVars>
      </dgm:prSet>
      <dgm:spPr/>
    </dgm:pt>
    <dgm:pt modelId="{E561ED5B-86C5-4F33-9AFB-CF29287F5ADA}" type="pres">
      <dgm:prSet presAssocID="{DA8A2D07-F387-4404-9FCB-397A6A028210}" presName="node" presStyleLbl="node1" presStyleIdx="0" presStyleCnt="3">
        <dgm:presLayoutVars>
          <dgm:bulletEnabled val="1"/>
        </dgm:presLayoutVars>
      </dgm:prSet>
      <dgm:spPr/>
    </dgm:pt>
    <dgm:pt modelId="{2AE1D4D4-A63C-4622-84B0-74ED38324CB1}" type="pres">
      <dgm:prSet presAssocID="{8755279E-20A5-4AEE-BDD2-C54EFA6328A6}" presName="sibTrans" presStyleCnt="0"/>
      <dgm:spPr/>
    </dgm:pt>
    <dgm:pt modelId="{CB90536C-45AA-4FBE-BCAF-99890DDD97C8}" type="pres">
      <dgm:prSet presAssocID="{D7AF1C1D-144B-4B25-A777-792381B7ED5B}" presName="node" presStyleLbl="node1" presStyleIdx="1" presStyleCnt="3">
        <dgm:presLayoutVars>
          <dgm:bulletEnabled val="1"/>
        </dgm:presLayoutVars>
      </dgm:prSet>
      <dgm:spPr/>
    </dgm:pt>
    <dgm:pt modelId="{155DCBB0-73F9-4F8F-A361-B90F0294764B}" type="pres">
      <dgm:prSet presAssocID="{B5AE4F68-C44C-4384-AF42-66197C13C64E}" presName="sibTrans" presStyleCnt="0"/>
      <dgm:spPr/>
    </dgm:pt>
    <dgm:pt modelId="{35A89FA7-451D-44F0-A02E-1277ECD1BBE6}" type="pres">
      <dgm:prSet presAssocID="{07FA4ADD-8D96-4B06-AE7F-902B878DD8B1}" presName="node" presStyleLbl="node1" presStyleIdx="2" presStyleCnt="3">
        <dgm:presLayoutVars>
          <dgm:bulletEnabled val="1"/>
        </dgm:presLayoutVars>
      </dgm:prSet>
      <dgm:spPr/>
    </dgm:pt>
  </dgm:ptLst>
  <dgm:cxnLst>
    <dgm:cxn modelId="{6621BC28-FE14-438B-85CB-522C392783CF}" srcId="{ACB2E4C7-2DBC-45BC-B933-FAAF417E8C6B}" destId="{DA8A2D07-F387-4404-9FCB-397A6A028210}" srcOrd="0" destOrd="0" parTransId="{6834AA20-CCB2-4B69-B573-CB4D31C014E6}" sibTransId="{8755279E-20A5-4AEE-BDD2-C54EFA6328A6}"/>
    <dgm:cxn modelId="{A6FBF253-2A12-478D-9D30-804B753348F7}" type="presOf" srcId="{07FA4ADD-8D96-4B06-AE7F-902B878DD8B1}" destId="{35A89FA7-451D-44F0-A02E-1277ECD1BBE6}" srcOrd="0" destOrd="0" presId="urn:microsoft.com/office/officeart/2005/8/layout/hList6"/>
    <dgm:cxn modelId="{EB55F47A-A887-44E7-8414-F6C5364FF810}" type="presOf" srcId="{DA8A2D07-F387-4404-9FCB-397A6A028210}" destId="{E561ED5B-86C5-4F33-9AFB-CF29287F5ADA}" srcOrd="0" destOrd="0" presId="urn:microsoft.com/office/officeart/2005/8/layout/hList6"/>
    <dgm:cxn modelId="{2531128B-6629-4206-A588-5156C0A080EE}" type="presOf" srcId="{ACB2E4C7-2DBC-45BC-B933-FAAF417E8C6B}" destId="{DE36D10E-86CD-4C6D-B150-31E525EF527D}" srcOrd="0" destOrd="0" presId="urn:microsoft.com/office/officeart/2005/8/layout/hList6"/>
    <dgm:cxn modelId="{FA56868C-3667-4E2B-95FA-760E7D1642B9}" type="presOf" srcId="{D7AF1C1D-144B-4B25-A777-792381B7ED5B}" destId="{CB90536C-45AA-4FBE-BCAF-99890DDD97C8}" srcOrd="0" destOrd="0" presId="urn:microsoft.com/office/officeart/2005/8/layout/hList6"/>
    <dgm:cxn modelId="{F3E7F3A0-33E5-40D3-B72E-44CCE5236229}" srcId="{ACB2E4C7-2DBC-45BC-B933-FAAF417E8C6B}" destId="{D7AF1C1D-144B-4B25-A777-792381B7ED5B}" srcOrd="1" destOrd="0" parTransId="{24B9E243-8415-4A77-8486-6B84ADEA7DB0}" sibTransId="{B5AE4F68-C44C-4384-AF42-66197C13C64E}"/>
    <dgm:cxn modelId="{499439CB-18E0-46DE-AFC5-EDEBF8CC9EFD}" srcId="{ACB2E4C7-2DBC-45BC-B933-FAAF417E8C6B}" destId="{07FA4ADD-8D96-4B06-AE7F-902B878DD8B1}" srcOrd="2" destOrd="0" parTransId="{A8B4A2D4-51F6-4657-92F3-DB580AE5F569}" sibTransId="{33BF6C47-5256-4D8E-874B-728742A8CEC4}"/>
    <dgm:cxn modelId="{2F1513E6-7487-4683-AEB0-995DC6992774}" type="presParOf" srcId="{DE36D10E-86CD-4C6D-B150-31E525EF527D}" destId="{E561ED5B-86C5-4F33-9AFB-CF29287F5ADA}" srcOrd="0" destOrd="0" presId="urn:microsoft.com/office/officeart/2005/8/layout/hList6"/>
    <dgm:cxn modelId="{15B7C176-811C-465D-9724-6CD1BD87AF21}" type="presParOf" srcId="{DE36D10E-86CD-4C6D-B150-31E525EF527D}" destId="{2AE1D4D4-A63C-4622-84B0-74ED38324CB1}" srcOrd="1" destOrd="0" presId="urn:microsoft.com/office/officeart/2005/8/layout/hList6"/>
    <dgm:cxn modelId="{EE67DB83-96FE-4B22-86C6-F96B5F56DBAE}" type="presParOf" srcId="{DE36D10E-86CD-4C6D-B150-31E525EF527D}" destId="{CB90536C-45AA-4FBE-BCAF-99890DDD97C8}" srcOrd="2" destOrd="0" presId="urn:microsoft.com/office/officeart/2005/8/layout/hList6"/>
    <dgm:cxn modelId="{8AC66106-8DE0-441D-95A1-FB4C458C05EA}" type="presParOf" srcId="{DE36D10E-86CD-4C6D-B150-31E525EF527D}" destId="{155DCBB0-73F9-4F8F-A361-B90F0294764B}" srcOrd="3" destOrd="0" presId="urn:microsoft.com/office/officeart/2005/8/layout/hList6"/>
    <dgm:cxn modelId="{8E0807D1-5E4E-40D2-9272-57D23A4C5F8A}" type="presParOf" srcId="{DE36D10E-86CD-4C6D-B150-31E525EF527D}" destId="{35A89FA7-451D-44F0-A02E-1277ECD1BBE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6" qsCatId="simple" csTypeId="urn:microsoft.com/office/officeart/2005/8/colors/colorful2#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Es el evento en el cual se realiza demostración del incremento del producto construido por los equipos ágiles y/o tren ágil, al final de cada iteración.</a:t>
          </a:r>
        </a:p>
        <a:p>
          <a:pPr>
            <a:lnSpc>
              <a:spcPct val="100000"/>
            </a:lnSpc>
            <a:spcBef>
              <a:spcPct val="0"/>
            </a:spcBef>
            <a:spcAft>
              <a:spcPct val="35000"/>
            </a:spcAft>
          </a:pPr>
          <a:endParaRPr lang="es-ES" altLang="zh-CN" dirty="0"/>
        </a:p>
      </dgm:t>
    </dgm:pt>
    <dgm:pt modelId="{EE9066D1-3403-4469-8E8C-0D40A82430F2}" type="parTrans" cxnId="{4B9AF8F8-DB06-417A-9420-B0E0774BB35D}">
      <dgm:prSet/>
      <dgm:spPr/>
      <dgm:t>
        <a:bodyPr/>
        <a:lstStyle/>
        <a:p>
          <a:endParaRPr lang="es-CO"/>
        </a:p>
      </dgm:t>
    </dgm:pt>
    <dgm:pt modelId="{8EC5AF5E-9C9F-410A-A755-A3EA5186F948}" type="sibTrans" cxnId="{4B9AF8F8-DB06-417A-9420-B0E0774BB35D}">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Medir el progreso durante un PI.</a:t>
          </a:r>
        </a:p>
        <a:p>
          <a:pPr>
            <a:lnSpc>
              <a:spcPct val="100000"/>
            </a:lnSpc>
            <a:spcBef>
              <a:spcPct val="0"/>
            </a:spcBef>
            <a:spcAft>
              <a:spcPct val="35000"/>
            </a:spcAft>
          </a:pPr>
          <a:r>
            <a:rPr lang="es-ES" altLang="zh-CN"/>
            <a:t>Recibir feedback para garantizar calidad y satisfacción del los Business owners.</a:t>
          </a:r>
        </a:p>
      </dgm:t>
    </dgm:pt>
    <dgm:pt modelId="{1E934BFE-4D40-486C-8784-F698A10C4CF5}" type="parTrans" cxnId="{17ABB102-AC8A-477A-ABE0-CC0834A6A0E8}">
      <dgm:prSet/>
      <dgm:spPr/>
      <dgm:t>
        <a:bodyPr/>
        <a:lstStyle/>
        <a:p>
          <a:endParaRPr lang="es-CO"/>
        </a:p>
      </dgm:t>
    </dgm:pt>
    <dgm:pt modelId="{EC1AFF77-9232-4EEB-95CB-85CEAB3B1FC0}" type="sibTrans" cxnId="{17ABB102-AC8A-477A-ABE0-CC0834A6A0E8}">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Quién Participa? </a:t>
          </a:r>
        </a:p>
        <a:p>
          <a:pPr>
            <a:lnSpc>
              <a:spcPct val="100000"/>
            </a:lnSpc>
            <a:spcBef>
              <a:spcPct val="0"/>
            </a:spcBef>
            <a:spcAft>
              <a:spcPct val="35000"/>
            </a:spcAft>
          </a:pPr>
          <a:r>
            <a:rPr lang="es-ES" altLang="zh-CN" dirty="0"/>
            <a:t>Equipos  y/o trenes ágiles, Business </a:t>
          </a:r>
          <a:r>
            <a:rPr lang="es-ES" altLang="zh-CN" dirty="0" err="1"/>
            <a:t>Owners</a:t>
          </a:r>
          <a:r>
            <a:rPr lang="es-ES" altLang="zh-CN" dirty="0"/>
            <a:t> y </a:t>
          </a:r>
          <a:r>
            <a:rPr lang="es-ES" altLang="zh-CN" dirty="0" err="1"/>
            <a:t>stakeholders</a:t>
          </a:r>
          <a:r>
            <a:rPr lang="es-ES" altLang="zh-CN" dirty="0"/>
            <a:t>.</a:t>
          </a:r>
        </a:p>
      </dgm:t>
    </dgm:pt>
    <dgm:pt modelId="{9DABF4F3-A9E6-40B1-A863-AC9409CC14BB}" type="parTrans" cxnId="{AD22A453-232A-4573-8704-65DCFD8AEE06}">
      <dgm:prSet/>
      <dgm:spPr/>
      <dgm:t>
        <a:bodyPr/>
        <a:lstStyle/>
        <a:p>
          <a:endParaRPr lang="es-CO"/>
        </a:p>
      </dgm:t>
    </dgm:pt>
    <dgm:pt modelId="{18EFF3C3-47F9-402B-A3F3-E9310EA281B4}" type="sibTrans" cxnId="{AD22A453-232A-4573-8704-65DCFD8AEE06}">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Lbl="sibTrans2D1" presStyleIdx="0" presStyleCnt="2"/>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Lbl="sibTrans2D1" presStyleIdx="1" presStyleCnt="2"/>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17ABB102-AC8A-477A-ABE0-CC0834A6A0E8}" srcId="{8EB1D179-D23D-41D4-AEEF-E4B9FEB06903}" destId="{2E2F4D3A-969C-4DB2-9FA9-5C4A40369351}" srcOrd="1" destOrd="0" parTransId="{1E934BFE-4D40-486C-8784-F698A10C4CF5}" sibTransId="{EC1AFF77-9232-4EEB-95CB-85CEAB3B1FC0}"/>
    <dgm:cxn modelId="{974AE202-7E4D-4211-9603-A963BDD3A2E6}" type="presOf" srcId="{8EB1D179-D23D-41D4-AEEF-E4B9FEB06903}" destId="{BF708676-7EFC-4C81-9D3A-3E677EAC1C7B}" srcOrd="0" destOrd="0" presId="urn:microsoft.com/office/officeart/2005/8/layout/process1"/>
    <dgm:cxn modelId="{ADDF7A5B-734A-475B-A6EC-F7D9D8493354}" type="presOf" srcId="{3F25DA44-7F3E-4C17-A40B-7F663FDBEA65}" destId="{111DEAC9-5D4C-4A6A-A44E-082A26F60596}" srcOrd="0" destOrd="0" presId="urn:microsoft.com/office/officeart/2005/8/layout/process1"/>
    <dgm:cxn modelId="{C0538B6D-3D04-49D4-A465-D5B5C6ACE09D}" type="presOf" srcId="{EC1AFF77-9232-4EEB-95CB-85CEAB3B1FC0}" destId="{353C3794-50AA-4D44-83C9-CE28317C3317}" srcOrd="0" destOrd="0" presId="urn:microsoft.com/office/officeart/2005/8/layout/process1"/>
    <dgm:cxn modelId="{AD22A453-232A-4573-8704-65DCFD8AEE06}" srcId="{8EB1D179-D23D-41D4-AEEF-E4B9FEB06903}" destId="{37B86CFA-59B5-46FA-8A6B-9FB187CE14DF}" srcOrd="2" destOrd="0" parTransId="{9DABF4F3-A9E6-40B1-A863-AC9409CC14BB}" sibTransId="{18EFF3C3-47F9-402B-A3F3-E9310EA281B4}"/>
    <dgm:cxn modelId="{04EF6C8A-A813-4D6C-AED4-F83D49BE71E1}" type="presOf" srcId="{8EC5AF5E-9C9F-410A-A755-A3EA5186F948}" destId="{8A5CF0CE-3323-464D-9C63-05C1BDB053F5}" srcOrd="0" destOrd="0" presId="urn:microsoft.com/office/officeart/2005/8/layout/process1"/>
    <dgm:cxn modelId="{49C8F1AD-C968-422E-AB9D-DFF730CE82CC}" type="presOf" srcId="{2E2F4D3A-969C-4DB2-9FA9-5C4A40369351}" destId="{552FB8E7-A5FB-4CC3-94C3-CE0BDF19F9F1}" srcOrd="0" destOrd="0" presId="urn:microsoft.com/office/officeart/2005/8/layout/process1"/>
    <dgm:cxn modelId="{EA3CE9C1-1CF9-4670-8CDA-4203FD46C2D2}" type="presOf" srcId="{EC1AFF77-9232-4EEB-95CB-85CEAB3B1FC0}" destId="{5AFF040D-0639-4120-9E39-DA822CF9F321}" srcOrd="1" destOrd="0" presId="urn:microsoft.com/office/officeart/2005/8/layout/process1"/>
    <dgm:cxn modelId="{09885DED-6105-4851-9E98-5294B6EAFC69}" type="presOf" srcId="{8EC5AF5E-9C9F-410A-A755-A3EA5186F948}" destId="{5FA465F6-7607-499F-BFB2-52F4E071FB67}" srcOrd="1" destOrd="0" presId="urn:microsoft.com/office/officeart/2005/8/layout/process1"/>
    <dgm:cxn modelId="{040BE1F1-DA6A-4D92-9517-0D8BFB69577D}" type="presOf" srcId="{37B86CFA-59B5-46FA-8A6B-9FB187CE14DF}" destId="{A1E15D63-E1FF-4A28-A04F-A2B65927BC31}" srcOrd="0" destOrd="0" presId="urn:microsoft.com/office/officeart/2005/8/layout/process1"/>
    <dgm:cxn modelId="{4B9AF8F8-DB06-417A-9420-B0E0774BB35D}" srcId="{8EB1D179-D23D-41D4-AEEF-E4B9FEB06903}" destId="{3F25DA44-7F3E-4C17-A40B-7F663FDBEA65}" srcOrd="0" destOrd="0" parTransId="{EE9066D1-3403-4469-8E8C-0D40A82430F2}" sibTransId="{8EC5AF5E-9C9F-410A-A755-A3EA5186F948}"/>
    <dgm:cxn modelId="{8C78AD05-0A4E-498F-B422-46FF95C9237D}" type="presParOf" srcId="{BF708676-7EFC-4C81-9D3A-3E677EAC1C7B}" destId="{111DEAC9-5D4C-4A6A-A44E-082A26F60596}" srcOrd="0" destOrd="0" presId="urn:microsoft.com/office/officeart/2005/8/layout/process1"/>
    <dgm:cxn modelId="{ACE9228F-423C-418A-BFCC-18D360F69EFD}" type="presParOf" srcId="{BF708676-7EFC-4C81-9D3A-3E677EAC1C7B}" destId="{8A5CF0CE-3323-464D-9C63-05C1BDB053F5}" srcOrd="1" destOrd="0" presId="urn:microsoft.com/office/officeart/2005/8/layout/process1"/>
    <dgm:cxn modelId="{8BA6884F-AF59-49D1-A1DC-1800BBAAEDCA}" type="presParOf" srcId="{8A5CF0CE-3323-464D-9C63-05C1BDB053F5}" destId="{5FA465F6-7607-499F-BFB2-52F4E071FB67}" srcOrd="0" destOrd="0" presId="urn:microsoft.com/office/officeart/2005/8/layout/process1"/>
    <dgm:cxn modelId="{2D0598C5-CAE2-427C-95EA-DDE55C0C9415}" type="presParOf" srcId="{BF708676-7EFC-4C81-9D3A-3E677EAC1C7B}" destId="{552FB8E7-A5FB-4CC3-94C3-CE0BDF19F9F1}" srcOrd="2" destOrd="0" presId="urn:microsoft.com/office/officeart/2005/8/layout/process1"/>
    <dgm:cxn modelId="{6F212FA9-F09F-47F4-8903-EC7D8E49D856}" type="presParOf" srcId="{BF708676-7EFC-4C81-9D3A-3E677EAC1C7B}" destId="{353C3794-50AA-4D44-83C9-CE28317C3317}" srcOrd="3" destOrd="0" presId="urn:microsoft.com/office/officeart/2005/8/layout/process1"/>
    <dgm:cxn modelId="{FA945F5C-73AA-45BF-8CC4-33A0D380C112}" type="presParOf" srcId="{353C3794-50AA-4D44-83C9-CE28317C3317}" destId="{5AFF040D-0639-4120-9E39-DA822CF9F321}" srcOrd="0" destOrd="0" presId="urn:microsoft.com/office/officeart/2005/8/layout/process1"/>
    <dgm:cxn modelId="{02FE8C9D-83AA-41DD-9B78-4F55003C238B}"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C510FB-46C1-4ED6-93D1-FDC9AF9AC3A4}" type="doc">
      <dgm:prSet loTypeId="urn:microsoft.com/office/officeart/2005/8/layout/hList3" loCatId="list" qsTypeId="urn:microsoft.com/office/officeart/2005/8/quickstyle/simple1#7" qsCatId="simple" csTypeId="urn:microsoft.com/office/officeart/2005/8/colors/accent3_5#1" csCatId="accent1" phldr="1"/>
      <dgm:spPr/>
      <dgm:t>
        <a:bodyPr/>
        <a:lstStyle/>
        <a:p>
          <a:endParaRPr lang="zh-CN" altLang="en-US"/>
        </a:p>
      </dgm:t>
    </dgm:pt>
    <dgm:pt modelId="{6F0E105B-CE30-410A-8AA0-538CA512E025}">
      <dgm:prSet phldrT="[Text]" phldr="0" custT="0"/>
      <dgm:spPr/>
      <dgm:t>
        <a:bodyPr vert="horz" wrap="square"/>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a:lnSpc>
              <a:spcPct val="100000"/>
            </a:lnSpc>
            <a:spcBef>
              <a:spcPct val="0"/>
            </a:spcBef>
            <a:spcAft>
              <a:spcPct val="35000"/>
            </a:spcAft>
          </a:pPr>
          <a:r>
            <a:rPr lang="es-ES" altLang="zh-CN"/>
            <a:t>Scrum Of Scrums</a:t>
          </a:r>
          <a:endParaRPr lang="zh-CN" altLang="en-US"/>
        </a:p>
      </dgm:t>
    </dgm:pt>
    <dgm:pt modelId="{B908471A-FA6D-4F57-8468-2C55EEE4C472}" type="parTrans" cxnId="{D47A545F-8F5E-4E7A-A1C6-B5421CB11328}">
      <dgm:prSet/>
      <dgm:spPr/>
      <dgm:t>
        <a:bodyPr/>
        <a:lstStyle/>
        <a:p>
          <a:endParaRPr lang="zh-CN" altLang="en-US"/>
        </a:p>
      </dgm:t>
    </dgm:pt>
    <dgm:pt modelId="{1450E001-3CC2-4D49-B31E-E056CF1949A3}" type="sibTrans" cxnId="{D47A545F-8F5E-4E7A-A1C6-B5421CB11328}">
      <dgm:prSet/>
      <dgm:spPr/>
      <dgm:t>
        <a:bodyPr/>
        <a:lstStyle/>
        <a:p>
          <a:endParaRPr lang="zh-CN" altLang="en-US"/>
        </a:p>
      </dgm:t>
    </dgm:pt>
    <dgm:pt modelId="{6184B367-45F7-42E7-A629-79F123ED7F40}">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Reunión de sincronización,  para validar dependencias, impedimentos y progreso de los equipos ágiles que pertenecen a un tren. </a:t>
          </a:r>
        </a:p>
      </dgm:t>
    </dgm:pt>
    <dgm:pt modelId="{C37A1030-2CC0-4009-B74F-69E9239C70E2}" type="parTrans" cxnId="{365FF97F-A990-4496-B041-4DAE4D0DAB26}">
      <dgm:prSet/>
      <dgm:spPr/>
      <dgm:t>
        <a:bodyPr/>
        <a:lstStyle/>
        <a:p>
          <a:endParaRPr lang="zh-CN" altLang="en-US"/>
        </a:p>
      </dgm:t>
    </dgm:pt>
    <dgm:pt modelId="{9B84F542-C722-4351-80E2-91C1A5F9AD44}" type="sibTrans" cxnId="{365FF97F-A990-4496-B041-4DAE4D0DAB26}">
      <dgm:prSet/>
      <dgm:spPr/>
      <dgm:t>
        <a:bodyPr/>
        <a:lstStyle/>
        <a:p>
          <a:endParaRPr lang="zh-CN" altLang="en-US"/>
        </a:p>
      </dgm:t>
    </dgm:pt>
    <dgm:pt modelId="{B82632FF-AD34-4B16-ABC8-47800F079C2C}">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Objetivo</a:t>
          </a:r>
        </a:p>
        <a:p>
          <a:pPr>
            <a:lnSpc>
              <a:spcPct val="100000"/>
            </a:lnSpc>
            <a:spcBef>
              <a:spcPct val="0"/>
            </a:spcBef>
            <a:spcAft>
              <a:spcPct val="35000"/>
            </a:spcAft>
          </a:pPr>
          <a:r>
            <a:rPr lang="es-ES" altLang="zh-CN" dirty="0"/>
            <a:t>Permitir al RTE y al grupo de Scrum Masters obtener una visión global del avance, progreso e impedimentos de lo equipos para generar acciones de apoyo o escalamiento que faciliten el flujo de trabajo de los mismos. </a:t>
          </a:r>
        </a:p>
      </dgm:t>
    </dgm:pt>
    <dgm:pt modelId="{B6ED550E-5A42-4620-BEE5-B9F2F3158FC4}" type="parTrans" cxnId="{A9563BBF-42D1-4922-8ADA-5E7E0F4DA80E}">
      <dgm:prSet/>
      <dgm:spPr/>
      <dgm:t>
        <a:bodyPr/>
        <a:lstStyle/>
        <a:p>
          <a:endParaRPr lang="zh-CN" altLang="en-US"/>
        </a:p>
      </dgm:t>
    </dgm:pt>
    <dgm:pt modelId="{8C8DE27D-0D40-47B0-B54C-5E500EF88FAA}" type="sibTrans" cxnId="{A9563BBF-42D1-4922-8ADA-5E7E0F4DA80E}">
      <dgm:prSet/>
      <dgm:spPr/>
      <dgm:t>
        <a:bodyPr/>
        <a:lstStyle/>
        <a:p>
          <a:endParaRPr lang="zh-CN" altLang="en-US"/>
        </a:p>
      </dgm:t>
    </dgm:pt>
    <dgm:pt modelId="{C9B79412-F93E-4607-B438-2065754CC30A}">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Quien Participa?</a:t>
          </a:r>
        </a:p>
        <a:p>
          <a:pPr>
            <a:lnSpc>
              <a:spcPct val="100000"/>
            </a:lnSpc>
            <a:spcBef>
              <a:spcPct val="0"/>
            </a:spcBef>
            <a:spcAft>
              <a:spcPct val="35000"/>
            </a:spcAft>
          </a:pPr>
          <a:r>
            <a:rPr lang="es-ES" altLang="zh-CN" dirty="0"/>
            <a:t>Los Scrum master y o lideres de equipos ágiles y el RTE.</a:t>
          </a:r>
        </a:p>
      </dgm:t>
    </dgm:pt>
    <dgm:pt modelId="{C911287E-447B-4B97-8504-F5E861C16DF4}" type="parTrans" cxnId="{B362F8B3-40D6-4E88-BD65-EF25A1F02D94}">
      <dgm:prSet/>
      <dgm:spPr/>
      <dgm:t>
        <a:bodyPr/>
        <a:lstStyle/>
        <a:p>
          <a:endParaRPr lang="zh-CN" altLang="en-US"/>
        </a:p>
      </dgm:t>
    </dgm:pt>
    <dgm:pt modelId="{A421EE76-6F4C-468E-89B2-B8E55B0CFA83}" type="sibTrans" cxnId="{B362F8B3-40D6-4E88-BD65-EF25A1F02D94}">
      <dgm:prSet/>
      <dgm:spPr/>
      <dgm:t>
        <a:bodyPr/>
        <a:lstStyle/>
        <a:p>
          <a:endParaRPr lang="zh-CN" altLang="en-US"/>
        </a:p>
      </dgm:t>
    </dgm:pt>
    <dgm:pt modelId="{4A52AC56-2B7F-4F04-922B-3EE66D371CDA}" type="pres">
      <dgm:prSet presAssocID="{45C510FB-46C1-4ED6-93D1-FDC9AF9AC3A4}" presName="composite" presStyleCnt="0">
        <dgm:presLayoutVars>
          <dgm:chMax val="1"/>
          <dgm:dir/>
          <dgm:resizeHandles val="exact"/>
        </dgm:presLayoutVars>
      </dgm:prSet>
      <dgm:spPr/>
    </dgm:pt>
    <dgm:pt modelId="{864A53AF-32DA-4A7C-9949-9AA1E1DFAF48}" type="pres">
      <dgm:prSet presAssocID="{6F0E105B-CE30-410A-8AA0-538CA512E025}" presName="roof" presStyleLbl="dkBgShp" presStyleIdx="0" presStyleCnt="2"/>
      <dgm:spPr/>
    </dgm:pt>
    <dgm:pt modelId="{AAE59673-8927-4F6F-B696-89DDCB2D075E}" type="pres">
      <dgm:prSet presAssocID="{6F0E105B-CE30-410A-8AA0-538CA512E025}" presName="pillars" presStyleCnt="0"/>
      <dgm:spPr/>
    </dgm:pt>
    <dgm:pt modelId="{65D0C626-E678-4B51-98B9-40984CA4202A}" type="pres">
      <dgm:prSet presAssocID="{6F0E105B-CE30-410A-8AA0-538CA512E025}" presName="pillar1" presStyleLbl="node1" presStyleIdx="0" presStyleCnt="3">
        <dgm:presLayoutVars>
          <dgm:bulletEnabled val="1"/>
        </dgm:presLayoutVars>
      </dgm:prSet>
      <dgm:spPr/>
    </dgm:pt>
    <dgm:pt modelId="{18008A20-4C25-47E9-B65A-260C477ED446}" type="pres">
      <dgm:prSet presAssocID="{B82632FF-AD34-4B16-ABC8-47800F079C2C}" presName="pillarX" presStyleLbl="node1" presStyleIdx="1" presStyleCnt="3">
        <dgm:presLayoutVars>
          <dgm:bulletEnabled val="1"/>
        </dgm:presLayoutVars>
      </dgm:prSet>
      <dgm:spPr/>
    </dgm:pt>
    <dgm:pt modelId="{81CF33A1-7295-4740-80AE-05AA3F96CC32}" type="pres">
      <dgm:prSet presAssocID="{C9B79412-F93E-4607-B438-2065754CC30A}" presName="pillarX" presStyleLbl="node1" presStyleIdx="2" presStyleCnt="3">
        <dgm:presLayoutVars>
          <dgm:bulletEnabled val="1"/>
        </dgm:presLayoutVars>
      </dgm:prSet>
      <dgm:spPr/>
    </dgm:pt>
    <dgm:pt modelId="{831132C6-EFB2-47B4-842A-89D29CEDEEEA}" type="pres">
      <dgm:prSet presAssocID="{6F0E105B-CE30-410A-8AA0-538CA512E025}" presName="base" presStyleLbl="dkBgShp" presStyleIdx="1" presStyleCnt="2"/>
      <dgm:spPr/>
    </dgm:pt>
  </dgm:ptLst>
  <dgm:cxnLst>
    <dgm:cxn modelId="{9FDB2140-A80C-41EB-A723-9ADFBCCD5E66}" type="presOf" srcId="{6184B367-45F7-42E7-A629-79F123ED7F40}" destId="{65D0C626-E678-4B51-98B9-40984CA4202A}" srcOrd="0" destOrd="0" presId="urn:microsoft.com/office/officeart/2005/8/layout/hList3"/>
    <dgm:cxn modelId="{D47A545F-8F5E-4E7A-A1C6-B5421CB11328}" srcId="{45C510FB-46C1-4ED6-93D1-FDC9AF9AC3A4}" destId="{6F0E105B-CE30-410A-8AA0-538CA512E025}" srcOrd="0" destOrd="0" parTransId="{B908471A-FA6D-4F57-8468-2C55EEE4C472}" sibTransId="{1450E001-3CC2-4D49-B31E-E056CF1949A3}"/>
    <dgm:cxn modelId="{40F1B049-3F59-4DDE-9A2D-D51A0E289960}" type="presOf" srcId="{C9B79412-F93E-4607-B438-2065754CC30A}" destId="{81CF33A1-7295-4740-80AE-05AA3F96CC32}" srcOrd="0" destOrd="0" presId="urn:microsoft.com/office/officeart/2005/8/layout/hList3"/>
    <dgm:cxn modelId="{365FF97F-A990-4496-B041-4DAE4D0DAB26}" srcId="{6F0E105B-CE30-410A-8AA0-538CA512E025}" destId="{6184B367-45F7-42E7-A629-79F123ED7F40}" srcOrd="0" destOrd="0" parTransId="{C37A1030-2CC0-4009-B74F-69E9239C70E2}" sibTransId="{9B84F542-C722-4351-80E2-91C1A5F9AD44}"/>
    <dgm:cxn modelId="{B362F8B3-40D6-4E88-BD65-EF25A1F02D94}" srcId="{6F0E105B-CE30-410A-8AA0-538CA512E025}" destId="{C9B79412-F93E-4607-B438-2065754CC30A}" srcOrd="2" destOrd="0" parTransId="{C911287E-447B-4B97-8504-F5E861C16DF4}" sibTransId="{A421EE76-6F4C-468E-89B2-B8E55B0CFA83}"/>
    <dgm:cxn modelId="{A9563BBF-42D1-4922-8ADA-5E7E0F4DA80E}" srcId="{6F0E105B-CE30-410A-8AA0-538CA512E025}" destId="{B82632FF-AD34-4B16-ABC8-47800F079C2C}" srcOrd="1" destOrd="0" parTransId="{B6ED550E-5A42-4620-BEE5-B9F2F3158FC4}" sibTransId="{8C8DE27D-0D40-47B0-B54C-5E500EF88FAA}"/>
    <dgm:cxn modelId="{A68080D1-F0FD-44B6-A010-19DA061CFB96}" type="presOf" srcId="{B82632FF-AD34-4B16-ABC8-47800F079C2C}" destId="{18008A20-4C25-47E9-B65A-260C477ED446}" srcOrd="0" destOrd="0" presId="urn:microsoft.com/office/officeart/2005/8/layout/hList3"/>
    <dgm:cxn modelId="{F5A336D7-E172-49ED-AE78-B44826B47F54}" type="presOf" srcId="{6F0E105B-CE30-410A-8AA0-538CA512E025}" destId="{864A53AF-32DA-4A7C-9949-9AA1E1DFAF48}" srcOrd="0" destOrd="0" presId="urn:microsoft.com/office/officeart/2005/8/layout/hList3"/>
    <dgm:cxn modelId="{F06946EC-F8C2-467E-81EC-8BF07A33CF54}" type="presOf" srcId="{45C510FB-46C1-4ED6-93D1-FDC9AF9AC3A4}" destId="{4A52AC56-2B7F-4F04-922B-3EE66D371CDA}" srcOrd="0" destOrd="0" presId="urn:microsoft.com/office/officeart/2005/8/layout/hList3"/>
    <dgm:cxn modelId="{A4E9FD87-ACAD-4F54-83FC-53723FE4D17A}" type="presParOf" srcId="{4A52AC56-2B7F-4F04-922B-3EE66D371CDA}" destId="{864A53AF-32DA-4A7C-9949-9AA1E1DFAF48}" srcOrd="0" destOrd="0" presId="urn:microsoft.com/office/officeart/2005/8/layout/hList3"/>
    <dgm:cxn modelId="{2E483B65-72E2-43C9-8029-41E707EE61C5}" type="presParOf" srcId="{4A52AC56-2B7F-4F04-922B-3EE66D371CDA}" destId="{AAE59673-8927-4F6F-B696-89DDCB2D075E}" srcOrd="1" destOrd="0" presId="urn:microsoft.com/office/officeart/2005/8/layout/hList3"/>
    <dgm:cxn modelId="{EF1280B7-E1E7-4614-AC5C-70956A8027A6}" type="presParOf" srcId="{AAE59673-8927-4F6F-B696-89DDCB2D075E}" destId="{65D0C626-E678-4B51-98B9-40984CA4202A}" srcOrd="0" destOrd="0" presId="urn:microsoft.com/office/officeart/2005/8/layout/hList3"/>
    <dgm:cxn modelId="{1DE1FFDA-8426-4FA1-8457-BAB1A233643B}" type="presParOf" srcId="{AAE59673-8927-4F6F-B696-89DDCB2D075E}" destId="{18008A20-4C25-47E9-B65A-260C477ED446}" srcOrd="1" destOrd="0" presId="urn:microsoft.com/office/officeart/2005/8/layout/hList3"/>
    <dgm:cxn modelId="{63B5E25F-3127-4444-9423-BBD7811B86F4}" type="presParOf" srcId="{AAE59673-8927-4F6F-B696-89DDCB2D075E}" destId="{81CF33A1-7295-4740-80AE-05AA3F96CC32}" srcOrd="2" destOrd="0" presId="urn:microsoft.com/office/officeart/2005/8/layout/hList3"/>
    <dgm:cxn modelId="{AFDA5DBD-02A8-464F-BC35-C00BD32DC0F7}" type="presParOf" srcId="{4A52AC56-2B7F-4F04-922B-3EE66D371CDA}" destId="{831132C6-EFB2-47B4-842A-89D29CEDEEEA}"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2" loCatId="relationship" qsTypeId="urn:microsoft.com/office/officeart/2005/8/quickstyle/simple1#8" qsCatId="simple" csTypeId="urn:microsoft.com/office/officeart/2005/8/colors/colorful2#2" csCatId="accent1" phldr="0"/>
      <dgm:spPr/>
      <dgm:t>
        <a:bodyPr/>
        <a:lstStyle/>
        <a:p>
          <a:endParaRPr lang="zh-CN" altLang="en-US"/>
        </a:p>
      </dgm:t>
    </dgm:pt>
    <dgm:pt modelId="{1D7F6E08-72A6-46CC-8870-C881D1493500}">
      <dgm:prSet phldrT="[Text]" phldr="0" custT="0"/>
      <dgm:spPr/>
      <dgm:t>
        <a:bodyPr vert="horz" wrap="square"/>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a:lnSpc>
              <a:spcPct val="100000"/>
            </a:lnSpc>
            <a:spcBef>
              <a:spcPct val="0"/>
            </a:spcBef>
            <a:spcAft>
              <a:spcPct val="35000"/>
            </a:spcAft>
          </a:pPr>
          <a:r>
            <a:rPr lang="es-ES" altLang="zh-CN"/>
            <a:t>PO SYNC</a:t>
          </a:r>
          <a:endParaRPr lang="zh-CN" altLang="en-US"/>
        </a:p>
      </dgm:t>
    </dgm:pt>
    <dgm:pt modelId="{59A2FE02-4165-4339-BF9A-AEAE1424E52B}" type="parTrans" cxnId="{3A3B1A89-26A6-42FE-A7F2-C28DCA778108}">
      <dgm:prSet/>
      <dgm:spPr/>
      <dgm:t>
        <a:bodyPr/>
        <a:lstStyle/>
        <a:p>
          <a:endParaRPr lang="zh-CN" altLang="en-US"/>
        </a:p>
      </dgm:t>
    </dgm:pt>
    <dgm:pt modelId="{E44612D1-CAFE-4D30-B4AA-78C3474158AA}" type="sibTrans" cxnId="{3A3B1A89-26A6-42FE-A7F2-C28DCA778108}">
      <dgm:prSet/>
      <dgm:spPr/>
      <dgm:t>
        <a:bodyPr/>
        <a:lstStyle/>
        <a:p>
          <a:endParaRPr lang="zh-CN" altLang="en-US"/>
        </a:p>
      </dgm:t>
    </dgm:pt>
    <dgm:pt modelId="{D15727BE-4BB4-41E2-BFCD-1CE00CE9A014}">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Qué es?</a:t>
          </a:r>
        </a:p>
        <a:p>
          <a:pPr>
            <a:lnSpc>
              <a:spcPct val="100000"/>
            </a:lnSpc>
            <a:spcBef>
              <a:spcPct val="0"/>
            </a:spcBef>
            <a:spcAft>
              <a:spcPct val="35000"/>
            </a:spcAft>
          </a:pPr>
          <a:r>
            <a:rPr lang="es-ES" altLang="zh-CN"/>
            <a:t>Es una reunión de sincronización de los PO,  en la cual se revisa a nivel de  negocio el avance de los proyectos de cada equipo ágil.    </a:t>
          </a:r>
          <a:endParaRPr lang="zh-CN" altLang="en-US"/>
        </a:p>
      </dgm:t>
    </dgm:pt>
    <dgm:pt modelId="{1F3BA15B-B772-426D-8549-F05D47B0B0FC}" type="parTrans" cxnId="{EB3C4471-CE23-45AB-A6BE-DE09A35B7882}">
      <dgm:prSet/>
      <dgm:spPr/>
      <dgm:t>
        <a:bodyPr/>
        <a:lstStyle/>
        <a:p>
          <a:endParaRPr lang="zh-CN" altLang="en-US"/>
        </a:p>
      </dgm:t>
    </dgm:pt>
    <dgm:pt modelId="{021F6AB3-21C2-4079-A40A-CA1B5C51BD93}" type="sibTrans" cxnId="{EB3C4471-CE23-45AB-A6BE-DE09A35B7882}">
      <dgm:prSet/>
      <dgm:spPr/>
      <dgm:t>
        <a:bodyPr/>
        <a:lstStyle/>
        <a:p>
          <a:endParaRPr lang="zh-CN" altLang="en-US"/>
        </a:p>
      </dgm:t>
    </dgm:pt>
    <dgm:pt modelId="{24DAAE02-02E7-4412-8074-A0C4CAA380D7}">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Validar el progreso de los equipos Y/o tren ágil, con respecto al cumplimiento de los objetivos trazados para el PI .</a:t>
          </a:r>
        </a:p>
      </dgm:t>
    </dgm:pt>
    <dgm:pt modelId="{A85E77B5-A1A5-43C8-9868-413E99F101A0}" type="parTrans" cxnId="{0BADB9AC-34D3-4FF4-AE51-34CF1BF65ECD}">
      <dgm:prSet/>
      <dgm:spPr/>
      <dgm:t>
        <a:bodyPr/>
        <a:lstStyle/>
        <a:p>
          <a:endParaRPr lang="zh-CN" altLang="en-US"/>
        </a:p>
      </dgm:t>
    </dgm:pt>
    <dgm:pt modelId="{E253A3F8-AA58-4BB8-A0BD-0BB7ECC546C3}" type="sibTrans" cxnId="{0BADB9AC-34D3-4FF4-AE51-34CF1BF65ECD}">
      <dgm:prSet/>
      <dgm:spPr/>
      <dgm:t>
        <a:bodyPr/>
        <a:lstStyle/>
        <a:p>
          <a:endParaRPr lang="zh-CN" altLang="en-US"/>
        </a:p>
      </dgm:t>
    </dgm:pt>
    <dgm:pt modelId="{A5880797-7454-4E44-8518-F4D8354F0963}">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Quién participa?</a:t>
          </a:r>
          <a:endParaRPr lang="zh-CN" altLang="en-US"/>
        </a:p>
        <a:p>
          <a:pPr>
            <a:lnSpc>
              <a:spcPct val="100000"/>
            </a:lnSpc>
            <a:spcBef>
              <a:spcPct val="0"/>
            </a:spcBef>
            <a:spcAft>
              <a:spcPct val="35000"/>
            </a:spcAft>
          </a:pPr>
          <a:r>
            <a:rPr lang="es-ES" altLang="zh-CN"/>
            <a:t>Los Prodcut Owners,  gerentes de producto,  Product Manager. </a:t>
          </a:r>
        </a:p>
      </dgm:t>
    </dgm:pt>
    <dgm:pt modelId="{96CD46E7-D239-40C7-B5C4-376FEEE43C15}" type="parTrans" cxnId="{B73371FC-A1AB-46F6-A437-C23E0C6AF9EC}">
      <dgm:prSet/>
      <dgm:spPr/>
      <dgm:t>
        <a:bodyPr/>
        <a:lstStyle/>
        <a:p>
          <a:endParaRPr lang="zh-CN" altLang="en-US"/>
        </a:p>
      </dgm:t>
    </dgm:pt>
    <dgm:pt modelId="{0076998F-56E1-4A10-A709-E2811BD7C4FB}" type="sibTrans" cxnId="{B73371FC-A1AB-46F6-A437-C23E0C6AF9EC}">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3"/>
      <dgm:spPr/>
    </dgm:pt>
    <dgm:pt modelId="{B1756079-1332-4090-9A47-D2C0EDB7FB22}" type="pres">
      <dgm:prSet presAssocID="{D15727BE-4BB4-41E2-BFCD-1CE00CE9A014}" presName="node" presStyleLbl="node1" presStyleIdx="0" presStyleCnt="3">
        <dgm:presLayoutVars>
          <dgm:bulletEnabled val="1"/>
        </dgm:presLayoutVars>
      </dgm:prSet>
      <dgm:spPr/>
    </dgm:pt>
    <dgm:pt modelId="{8A478794-BDE0-4AD6-9479-89CDBFC37EB7}" type="pres">
      <dgm:prSet presAssocID="{A85E77B5-A1A5-43C8-9868-413E99F101A0}" presName="parTrans" presStyleLbl="bgSibTrans2D1" presStyleIdx="1" presStyleCnt="3"/>
      <dgm:spPr/>
    </dgm:pt>
    <dgm:pt modelId="{3868CDED-247C-4EE9-95A2-ED400A267946}" type="pres">
      <dgm:prSet presAssocID="{24DAAE02-02E7-4412-8074-A0C4CAA380D7}" presName="node" presStyleLbl="node1" presStyleIdx="1" presStyleCnt="3">
        <dgm:presLayoutVars>
          <dgm:bulletEnabled val="1"/>
        </dgm:presLayoutVars>
      </dgm:prSet>
      <dgm:spPr/>
    </dgm:pt>
    <dgm:pt modelId="{D0718308-59AC-43E6-A882-4828EE4494C2}" type="pres">
      <dgm:prSet presAssocID="{96CD46E7-D239-40C7-B5C4-376FEEE43C15}" presName="parTrans" presStyleLbl="bgSibTrans2D1" presStyleIdx="2" presStyleCnt="3"/>
      <dgm:spPr/>
    </dgm:pt>
    <dgm:pt modelId="{5E0D0BC9-3E91-4623-8C1A-C4A70EB3594B}" type="pres">
      <dgm:prSet presAssocID="{A5880797-7454-4E44-8518-F4D8354F0963}" presName="node" presStyleLbl="node1" presStyleIdx="2" presStyleCnt="3">
        <dgm:presLayoutVars>
          <dgm:bulletEnabled val="1"/>
        </dgm:presLayoutVars>
      </dgm:prSet>
      <dgm:spPr/>
    </dgm:pt>
  </dgm:ptLst>
  <dgm:cxnLst>
    <dgm:cxn modelId="{3D4E6C2C-8E36-4E70-9336-789760063960}" type="presOf" srcId="{A85E77B5-A1A5-43C8-9868-413E99F101A0}" destId="{8A478794-BDE0-4AD6-9479-89CDBFC37EB7}" srcOrd="0" destOrd="0" presId="urn:microsoft.com/office/officeart/2005/8/layout/radial4#2"/>
    <dgm:cxn modelId="{AA59CD63-AD75-4C11-926A-FF1852D0223B}" type="presOf" srcId="{1F3BA15B-B772-426D-8549-F05D47B0B0FC}" destId="{B849A6F3-9933-4C36-AF65-6098308CBC3C}" srcOrd="0" destOrd="0" presId="urn:microsoft.com/office/officeart/2005/8/layout/radial4#2"/>
    <dgm:cxn modelId="{1493044D-26E7-4505-BBBD-75C081AE4673}" type="presOf" srcId="{96CD46E7-D239-40C7-B5C4-376FEEE43C15}" destId="{D0718308-59AC-43E6-A882-4828EE4494C2}" srcOrd="0" destOrd="0" presId="urn:microsoft.com/office/officeart/2005/8/layout/radial4#2"/>
    <dgm:cxn modelId="{EB3C4471-CE23-45AB-A6BE-DE09A35B7882}" srcId="{1D7F6E08-72A6-46CC-8870-C881D1493500}" destId="{D15727BE-4BB4-41E2-BFCD-1CE00CE9A014}" srcOrd="0" destOrd="0" parTransId="{1F3BA15B-B772-426D-8549-F05D47B0B0FC}" sibTransId="{021F6AB3-21C2-4079-A40A-CA1B5C51BD93}"/>
    <dgm:cxn modelId="{77F75D74-6A60-46E6-9A96-CF65F39E92F7}" type="presOf" srcId="{6068C167-2C01-4B0B-81C4-726248B418D0}" destId="{CF42B0CB-CDDD-42A1-B3A1-FBB34F262C63}" srcOrd="0" destOrd="0" presId="urn:microsoft.com/office/officeart/2005/8/layout/radial4#2"/>
    <dgm:cxn modelId="{859ADE57-DEAB-416B-A5F9-9459D53EC39C}" type="presOf" srcId="{24DAAE02-02E7-4412-8074-A0C4CAA380D7}" destId="{3868CDED-247C-4EE9-95A2-ED400A267946}" srcOrd="0" destOrd="0" presId="urn:microsoft.com/office/officeart/2005/8/layout/radial4#2"/>
    <dgm:cxn modelId="{3A3B1A89-26A6-42FE-A7F2-C28DCA778108}" srcId="{6068C167-2C01-4B0B-81C4-726248B418D0}" destId="{1D7F6E08-72A6-46CC-8870-C881D1493500}" srcOrd="0" destOrd="0" parTransId="{59A2FE02-4165-4339-BF9A-AEAE1424E52B}" sibTransId="{E44612D1-CAFE-4D30-B4AA-78C3474158AA}"/>
    <dgm:cxn modelId="{0BADB9AC-34D3-4FF4-AE51-34CF1BF65ECD}" srcId="{1D7F6E08-72A6-46CC-8870-C881D1493500}" destId="{24DAAE02-02E7-4412-8074-A0C4CAA380D7}" srcOrd="1" destOrd="0" parTransId="{A85E77B5-A1A5-43C8-9868-413E99F101A0}" sibTransId="{E253A3F8-AA58-4BB8-A0BD-0BB7ECC546C3}"/>
    <dgm:cxn modelId="{C5B2BEAD-1FC5-4A55-939A-9CA90BFF7EB6}" type="presOf" srcId="{D15727BE-4BB4-41E2-BFCD-1CE00CE9A014}" destId="{B1756079-1332-4090-9A47-D2C0EDB7FB22}" srcOrd="0" destOrd="0" presId="urn:microsoft.com/office/officeart/2005/8/layout/radial4#2"/>
    <dgm:cxn modelId="{D2A31DAF-CDAB-43DF-8A65-25EB959FDD5D}" type="presOf" srcId="{A5880797-7454-4E44-8518-F4D8354F0963}" destId="{5E0D0BC9-3E91-4623-8C1A-C4A70EB3594B}" srcOrd="0" destOrd="0" presId="urn:microsoft.com/office/officeart/2005/8/layout/radial4#2"/>
    <dgm:cxn modelId="{DC6576E9-0D7A-4AA0-A6BD-8D3BE628520A}" type="presOf" srcId="{1D7F6E08-72A6-46CC-8870-C881D1493500}" destId="{B52502C2-594A-4A13-A5FF-5CD5841BD847}" srcOrd="0" destOrd="0" presId="urn:microsoft.com/office/officeart/2005/8/layout/radial4#2"/>
    <dgm:cxn modelId="{B73371FC-A1AB-46F6-A437-C23E0C6AF9EC}" srcId="{1D7F6E08-72A6-46CC-8870-C881D1493500}" destId="{A5880797-7454-4E44-8518-F4D8354F0963}" srcOrd="2" destOrd="0" parTransId="{96CD46E7-D239-40C7-B5C4-376FEEE43C15}" sibTransId="{0076998F-56E1-4A10-A709-E2811BD7C4FB}"/>
    <dgm:cxn modelId="{E1103163-0F8D-4B18-A6DC-39ABD1A40963}" type="presParOf" srcId="{CF42B0CB-CDDD-42A1-B3A1-FBB34F262C63}" destId="{B52502C2-594A-4A13-A5FF-5CD5841BD847}" srcOrd="0" destOrd="0" presId="urn:microsoft.com/office/officeart/2005/8/layout/radial4#2"/>
    <dgm:cxn modelId="{578B1419-20F4-4B24-A590-8468FFCB4B1C}" type="presParOf" srcId="{CF42B0CB-CDDD-42A1-B3A1-FBB34F262C63}" destId="{B849A6F3-9933-4C36-AF65-6098308CBC3C}" srcOrd="1" destOrd="0" presId="urn:microsoft.com/office/officeart/2005/8/layout/radial4#2"/>
    <dgm:cxn modelId="{E468C581-DC00-4E03-9B97-96B08DB66D31}" type="presParOf" srcId="{CF42B0CB-CDDD-42A1-B3A1-FBB34F262C63}" destId="{B1756079-1332-4090-9A47-D2C0EDB7FB22}" srcOrd="2" destOrd="0" presId="urn:microsoft.com/office/officeart/2005/8/layout/radial4#2"/>
    <dgm:cxn modelId="{643D8C35-5D1A-4983-957F-08B16A2C12D7}" type="presParOf" srcId="{CF42B0CB-CDDD-42A1-B3A1-FBB34F262C63}" destId="{8A478794-BDE0-4AD6-9479-89CDBFC37EB7}" srcOrd="3" destOrd="0" presId="urn:microsoft.com/office/officeart/2005/8/layout/radial4#2"/>
    <dgm:cxn modelId="{4C26F63E-BFD6-49DB-86D9-DF848A582F67}" type="presParOf" srcId="{CF42B0CB-CDDD-42A1-B3A1-FBB34F262C63}" destId="{3868CDED-247C-4EE9-95A2-ED400A267946}" srcOrd="4" destOrd="0" presId="urn:microsoft.com/office/officeart/2005/8/layout/radial4#2"/>
    <dgm:cxn modelId="{6A7DDBCC-D413-4B5E-A3FC-0C1730DF34F5}" type="presParOf" srcId="{CF42B0CB-CDDD-42A1-B3A1-FBB34F262C63}" destId="{D0718308-59AC-43E6-A882-4828EE4494C2}" srcOrd="5" destOrd="0" presId="urn:microsoft.com/office/officeart/2005/8/layout/radial4#2"/>
    <dgm:cxn modelId="{7CDE9F1A-527C-4733-8ECA-D5DB7B92D95B}" type="presParOf" srcId="{CF42B0CB-CDDD-42A1-B3A1-FBB34F262C63}" destId="{5E0D0BC9-3E91-4623-8C1A-C4A70EB3594B}" srcOrd="6" destOrd="0" presId="urn:microsoft.com/office/officeart/2005/8/layout/radial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4A445-3653-4F2F-A344-2B4DBCC333AE}">
      <dsp:nvSpPr>
        <dsp:cNvPr id="0" name=""/>
        <dsp:cNvSpPr/>
      </dsp:nvSpPr>
      <dsp:spPr>
        <a:xfrm>
          <a:off x="1822673" y="336"/>
          <a:ext cx="699036" cy="6990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1000" b="1" kern="1200" cap="none" spc="0" dirty="0" err="1">
              <a:ln w="0"/>
              <a:effectLst>
                <a:outerShdw blurRad="38100" dist="19050" dir="2700000" algn="tl" rotWithShape="0">
                  <a:schemeClr val="dk1">
                    <a:alpha val="40000"/>
                  </a:schemeClr>
                </a:outerShdw>
              </a:effectLst>
            </a:rPr>
            <a:t>Planning</a:t>
          </a:r>
          <a:endParaRPr lang="es-ES" sz="1000" b="1" kern="1200" cap="none" spc="0" dirty="0">
            <a:ln w="0"/>
            <a:effectLst>
              <a:outerShdw blurRad="38100" dist="19050" dir="2700000" algn="tl" rotWithShape="0">
                <a:schemeClr val="dk1">
                  <a:alpha val="40000"/>
                </a:schemeClr>
              </a:outerShdw>
            </a:effectLst>
          </a:endParaRPr>
        </a:p>
      </dsp:txBody>
      <dsp:txXfrm>
        <a:off x="1925044" y="102707"/>
        <a:ext cx="494294" cy="494294"/>
      </dsp:txXfrm>
    </dsp:sp>
    <dsp:sp modelId="{1D9BA23E-B305-4D35-AC8B-0683D4A3E231}">
      <dsp:nvSpPr>
        <dsp:cNvPr id="0" name=""/>
        <dsp:cNvSpPr/>
      </dsp:nvSpPr>
      <dsp:spPr>
        <a:xfrm rot="2700000">
          <a:off x="2446616" y="599057"/>
          <a:ext cx="185479"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2454765" y="626569"/>
        <a:ext cx="129835" cy="141554"/>
      </dsp:txXfrm>
    </dsp:sp>
    <dsp:sp modelId="{0C1B024E-3DE8-40A7-AB64-35FA37B8485C}">
      <dsp:nvSpPr>
        <dsp:cNvPr id="0" name=""/>
        <dsp:cNvSpPr/>
      </dsp:nvSpPr>
      <dsp:spPr>
        <a:xfrm>
          <a:off x="2564426" y="742090"/>
          <a:ext cx="699036" cy="6990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ES" sz="8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900" b="1" kern="1200" cap="none" spc="0" dirty="0" err="1">
              <a:ln w="0"/>
              <a:effectLst>
                <a:outerShdw blurRad="38100" dist="19050" dir="2700000" algn="tl" rotWithShape="0">
                  <a:schemeClr val="dk1">
                    <a:alpha val="40000"/>
                  </a:schemeClr>
                </a:outerShdw>
              </a:effectLst>
            </a:rPr>
            <a:t>Execution</a:t>
          </a:r>
          <a:endParaRPr lang="es-ES" sz="900" b="1" kern="1200" cap="none" spc="0" dirty="0">
            <a:ln w="0"/>
            <a:effectLst>
              <a:outerShdw blurRad="38100" dist="19050" dir="2700000" algn="tl" rotWithShape="0">
                <a:schemeClr val="dk1">
                  <a:alpha val="40000"/>
                </a:schemeClr>
              </a:outerShdw>
            </a:effectLst>
          </a:endParaRPr>
        </a:p>
      </dsp:txBody>
      <dsp:txXfrm>
        <a:off x="2666797" y="844461"/>
        <a:ext cx="494294" cy="494294"/>
      </dsp:txXfrm>
    </dsp:sp>
    <dsp:sp modelId="{CB405CFA-84A5-4CB7-9BE1-92FF801C92C9}">
      <dsp:nvSpPr>
        <dsp:cNvPr id="0" name=""/>
        <dsp:cNvSpPr/>
      </dsp:nvSpPr>
      <dsp:spPr>
        <a:xfrm rot="8100000">
          <a:off x="2454040" y="1340810"/>
          <a:ext cx="185479"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dirty="0"/>
        </a:p>
      </dsp:txBody>
      <dsp:txXfrm rot="10800000">
        <a:off x="2501535" y="1368322"/>
        <a:ext cx="129835" cy="141554"/>
      </dsp:txXfrm>
    </dsp:sp>
    <dsp:sp modelId="{473C2180-8DE4-467A-8538-0BA29DA72E90}">
      <dsp:nvSpPr>
        <dsp:cNvPr id="0" name=""/>
        <dsp:cNvSpPr/>
      </dsp:nvSpPr>
      <dsp:spPr>
        <a:xfrm>
          <a:off x="1822673" y="1483843"/>
          <a:ext cx="699036" cy="6990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cap="none" spc="0" dirty="0" err="1">
              <a:ln w="0"/>
              <a:effectLst>
                <a:outerShdw blurRad="38100" dist="19050" dir="2700000" algn="tl" rotWithShape="0">
                  <a:schemeClr val="dk1">
                    <a:alpha val="40000"/>
                  </a:schemeClr>
                </a:outerShdw>
              </a:effectLst>
            </a:rPr>
            <a:t>Iteration</a:t>
          </a:r>
          <a:r>
            <a:rPr lang="es-ES" sz="1000" b="0" kern="1200" cap="none" spc="0" dirty="0">
              <a:ln w="0"/>
              <a:effectLst>
                <a:outerShdw blurRad="38100" dist="19050" dir="2700000" algn="tl" rotWithShape="0">
                  <a:schemeClr val="dk1">
                    <a:alpha val="40000"/>
                  </a:schemeClr>
                </a:outerShdw>
              </a:effectLst>
            </a:rPr>
            <a:t> </a:t>
          </a:r>
          <a:r>
            <a:rPr lang="es-ES" sz="1050" b="1" kern="1200" cap="none" spc="0" dirty="0" err="1">
              <a:ln w="0"/>
              <a:effectLst>
                <a:outerShdw blurRad="38100" dist="19050" dir="2700000" algn="tl" rotWithShape="0">
                  <a:schemeClr val="dk1">
                    <a:alpha val="40000"/>
                  </a:schemeClr>
                </a:outerShdw>
              </a:effectLst>
            </a:rPr>
            <a:t>Review</a:t>
          </a:r>
          <a:endParaRPr lang="es-ES" sz="1000" b="1" kern="1200" cap="none" spc="0" dirty="0">
            <a:ln w="0"/>
            <a:effectLst>
              <a:outerShdw blurRad="38100" dist="19050" dir="2700000" algn="tl" rotWithShape="0">
                <a:schemeClr val="dk1">
                  <a:alpha val="40000"/>
                </a:schemeClr>
              </a:outerShdw>
            </a:effectLst>
          </a:endParaRPr>
        </a:p>
      </dsp:txBody>
      <dsp:txXfrm>
        <a:off x="1925044" y="1586214"/>
        <a:ext cx="494294" cy="494294"/>
      </dsp:txXfrm>
    </dsp:sp>
    <dsp:sp modelId="{7BAD1B2E-AA79-486D-BC5E-DD830CB1C544}">
      <dsp:nvSpPr>
        <dsp:cNvPr id="0" name=""/>
        <dsp:cNvSpPr/>
      </dsp:nvSpPr>
      <dsp:spPr>
        <a:xfrm rot="13500000">
          <a:off x="1751488" y="1370348"/>
          <a:ext cx="151303"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ES" sz="800" kern="1200"/>
        </a:p>
      </dsp:txBody>
      <dsp:txXfrm rot="10800000">
        <a:off x="1790232" y="1433581"/>
        <a:ext cx="105912" cy="141554"/>
      </dsp:txXfrm>
    </dsp:sp>
    <dsp:sp modelId="{464D78E9-0FCE-4B83-93F9-7AF9C4F439A8}">
      <dsp:nvSpPr>
        <dsp:cNvPr id="0" name=""/>
        <dsp:cNvSpPr/>
      </dsp:nvSpPr>
      <dsp:spPr>
        <a:xfrm>
          <a:off x="1016437" y="677607"/>
          <a:ext cx="828001" cy="82800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s-ES" sz="800" b="0" kern="1200" cap="none" spc="0" dirty="0" err="1">
              <a:ln w="0"/>
              <a:effectLst>
                <a:outerShdw blurRad="38100" dist="19050" dir="2700000" algn="tl" rotWithShape="0">
                  <a:schemeClr val="dk1">
                    <a:alpha val="40000"/>
                  </a:schemeClr>
                </a:outerShdw>
              </a:effectLst>
            </a:rPr>
            <a:t>Iteration</a:t>
          </a:r>
          <a:r>
            <a:rPr lang="es-ES" sz="800" b="0" kern="1200" cap="none" spc="0" dirty="0">
              <a:ln w="0"/>
              <a:effectLst>
                <a:outerShdw blurRad="38100" dist="19050" dir="2700000" algn="tl" rotWithShape="0">
                  <a:schemeClr val="dk1">
                    <a:alpha val="40000"/>
                  </a:schemeClr>
                </a:outerShdw>
              </a:effectLst>
            </a:rPr>
            <a:t> </a:t>
          </a:r>
          <a:r>
            <a:rPr lang="es-ES" sz="800" b="1" kern="1200" cap="none" spc="0" dirty="0" err="1">
              <a:ln w="0"/>
              <a:effectLst>
                <a:outerShdw blurRad="38100" dist="19050" dir="2700000" algn="tl" rotWithShape="0">
                  <a:schemeClr val="dk1">
                    <a:alpha val="40000"/>
                  </a:schemeClr>
                </a:outerShdw>
              </a:effectLst>
            </a:rPr>
            <a:t>Retrospective</a:t>
          </a:r>
          <a:endParaRPr lang="es-ES" sz="800" b="1" kern="1200" cap="none" spc="0" dirty="0">
            <a:ln w="0"/>
            <a:effectLst>
              <a:outerShdw blurRad="38100" dist="19050" dir="2700000" algn="tl" rotWithShape="0">
                <a:schemeClr val="dk1">
                  <a:alpha val="40000"/>
                </a:schemeClr>
              </a:outerShdw>
            </a:effectLst>
          </a:endParaRPr>
        </a:p>
      </dsp:txBody>
      <dsp:txXfrm>
        <a:off x="1137695" y="798865"/>
        <a:ext cx="585485" cy="585485"/>
      </dsp:txXfrm>
    </dsp:sp>
    <dsp:sp modelId="{AF490767-C027-46AD-A4DF-5EA71FD71EFA}">
      <dsp:nvSpPr>
        <dsp:cNvPr id="0" name=""/>
        <dsp:cNvSpPr/>
      </dsp:nvSpPr>
      <dsp:spPr>
        <a:xfrm rot="18900000">
          <a:off x="1745432" y="582999"/>
          <a:ext cx="151303"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1752079" y="646232"/>
        <a:ext cx="105912" cy="141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3441108" y="2496733"/>
          <a:ext cx="2094778" cy="20947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100000"/>
            </a:lnSpc>
            <a:spcBef>
              <a:spcPct val="0"/>
            </a:spcBef>
            <a:spcAft>
              <a:spcPct val="35000"/>
            </a:spcAft>
            <a:buNone/>
          </a:pPr>
          <a:r>
            <a:rPr lang="es-ES" altLang="zh-CN" sz="3100" kern="1200" dirty="0">
              <a:solidFill>
                <a:schemeClr val="tx1"/>
              </a:solidFill>
            </a:rPr>
            <a:t>Iteración</a:t>
          </a:r>
        </a:p>
      </dsp:txBody>
      <dsp:txXfrm>
        <a:off x="3747881" y="2803506"/>
        <a:ext cx="1481232" cy="1481232"/>
      </dsp:txXfrm>
    </dsp:sp>
    <dsp:sp modelId="{B849A6F3-9933-4C36-AF65-6098308CBC3C}">
      <dsp:nvSpPr>
        <dsp:cNvPr id="0" name=""/>
        <dsp:cNvSpPr/>
      </dsp:nvSpPr>
      <dsp:spPr>
        <a:xfrm rot="12900000">
          <a:off x="2093358" y="2130723"/>
          <a:ext cx="1605814" cy="5970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1243542" y="1172685"/>
          <a:ext cx="1990039" cy="15920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solidFill>
                <a:schemeClr val="tx1"/>
              </a:solidFill>
            </a:rPr>
            <a:t>Qué es? </a:t>
          </a:r>
        </a:p>
        <a:p>
          <a:pPr marL="0" lvl="0" indent="0" algn="ctr" defTabSz="577850">
            <a:lnSpc>
              <a:spcPct val="100000"/>
            </a:lnSpc>
            <a:spcBef>
              <a:spcPct val="0"/>
            </a:spcBef>
            <a:spcAft>
              <a:spcPct val="35000"/>
            </a:spcAft>
            <a:buNone/>
          </a:pPr>
          <a:r>
            <a:rPr lang="es-ES" altLang="zh-CN" sz="1300" kern="1200" dirty="0">
              <a:solidFill>
                <a:schemeClr val="tx1"/>
              </a:solidFill>
              <a:sym typeface="+mn-ea"/>
            </a:rPr>
            <a:t>Es un periodo de tiempo de longitud fija, en el cual se implementa un incremento del producto. </a:t>
          </a:r>
        </a:p>
        <a:p>
          <a:pPr marL="0" lvl="0" indent="0" algn="ctr" defTabSz="577850">
            <a:lnSpc>
              <a:spcPct val="100000"/>
            </a:lnSpc>
            <a:spcBef>
              <a:spcPct val="0"/>
            </a:spcBef>
            <a:spcAft>
              <a:spcPct val="35000"/>
            </a:spcAft>
            <a:buNone/>
          </a:pPr>
          <a:endParaRPr lang="es-ES" altLang="zh-CN" sz="1300" kern="1200" dirty="0"/>
        </a:p>
      </dsp:txBody>
      <dsp:txXfrm>
        <a:off x="1290171" y="1219314"/>
        <a:ext cx="1896781" cy="1498773"/>
      </dsp:txXfrm>
    </dsp:sp>
    <dsp:sp modelId="{8A478794-BDE0-4AD6-9479-89CDBFC37EB7}">
      <dsp:nvSpPr>
        <dsp:cNvPr id="0" name=""/>
        <dsp:cNvSpPr/>
      </dsp:nvSpPr>
      <dsp:spPr>
        <a:xfrm rot="16200000">
          <a:off x="3685590" y="1301860"/>
          <a:ext cx="1605814" cy="597011"/>
        </a:xfrm>
        <a:prstGeom prst="lef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3493477" y="1443"/>
          <a:ext cx="1990039" cy="1592031"/>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a:solidFill>
                <a:schemeClr val="tx1"/>
              </a:solidFill>
            </a:rPr>
            <a:t>Objetivo</a:t>
          </a:r>
        </a:p>
        <a:p>
          <a:pPr marL="0" lvl="0" indent="0" algn="ctr" defTabSz="577850">
            <a:lnSpc>
              <a:spcPct val="100000"/>
            </a:lnSpc>
            <a:spcBef>
              <a:spcPct val="0"/>
            </a:spcBef>
            <a:spcAft>
              <a:spcPct val="35000"/>
            </a:spcAft>
            <a:buNone/>
          </a:pPr>
          <a:r>
            <a:rPr lang="es-ES" altLang="zh-CN" sz="1300" kern="1200">
              <a:solidFill>
                <a:schemeClr val="tx1"/>
              </a:solidFill>
            </a:rPr>
            <a:t>Generar valor al negocio, mediante la creacion de un incremento de producto.</a:t>
          </a:r>
        </a:p>
        <a:p>
          <a:pPr marL="0" lvl="0" indent="0" algn="ctr" defTabSz="577850">
            <a:lnSpc>
              <a:spcPct val="100000"/>
            </a:lnSpc>
            <a:spcBef>
              <a:spcPct val="0"/>
            </a:spcBef>
            <a:spcAft>
              <a:spcPct val="35000"/>
            </a:spcAft>
            <a:buNone/>
          </a:pPr>
          <a:endParaRPr lang="zh-CN" altLang="en-US" sz="1300" kern="1200"/>
        </a:p>
      </dsp:txBody>
      <dsp:txXfrm>
        <a:off x="3540106" y="48072"/>
        <a:ext cx="1896781" cy="1498773"/>
      </dsp:txXfrm>
    </dsp:sp>
    <dsp:sp modelId="{D0718308-59AC-43E6-A882-4828EE4494C2}">
      <dsp:nvSpPr>
        <dsp:cNvPr id="0" name=""/>
        <dsp:cNvSpPr/>
      </dsp:nvSpPr>
      <dsp:spPr>
        <a:xfrm rot="19500000">
          <a:off x="5277822" y="2130723"/>
          <a:ext cx="1605814" cy="597011"/>
        </a:xfrm>
        <a:prstGeom prst="lef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5743412" y="1172685"/>
          <a:ext cx="1990039" cy="1592031"/>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solidFill>
                <a:schemeClr val="tx1"/>
              </a:solidFill>
            </a:rPr>
            <a:t>Quienes Participan?</a:t>
          </a:r>
        </a:p>
        <a:p>
          <a:pPr marL="0" lvl="0" indent="0" algn="ctr" defTabSz="577850">
            <a:lnSpc>
              <a:spcPct val="100000"/>
            </a:lnSpc>
            <a:spcBef>
              <a:spcPct val="0"/>
            </a:spcBef>
            <a:spcAft>
              <a:spcPct val="35000"/>
            </a:spcAft>
            <a:buNone/>
          </a:pPr>
          <a:r>
            <a:rPr lang="es-ES" altLang="zh-CN" sz="1300" kern="1200" dirty="0">
              <a:solidFill>
                <a:schemeClr val="tx1"/>
              </a:solidFill>
            </a:rPr>
            <a:t>Equipo Ágil</a:t>
          </a:r>
        </a:p>
      </dsp:txBody>
      <dsp:txXfrm>
        <a:off x="5790041" y="1219314"/>
        <a:ext cx="1896781" cy="14987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324" y="678086"/>
          <a:ext cx="1890308" cy="28354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Entradas:</a:t>
          </a:r>
          <a:endParaRPr lang="zh-CN" altLang="en-US" sz="1500" kern="1200" dirty="0"/>
        </a:p>
        <a:p>
          <a:pPr marL="0" lvl="0" indent="0" algn="ctr" defTabSz="666750">
            <a:lnSpc>
              <a:spcPct val="100000"/>
            </a:lnSpc>
            <a:spcBef>
              <a:spcPct val="0"/>
            </a:spcBef>
            <a:spcAft>
              <a:spcPct val="35000"/>
            </a:spcAft>
            <a:buNone/>
          </a:pPr>
          <a:r>
            <a:rPr lang="es-ES" altLang="zh-CN" sz="1500" kern="1200" dirty="0"/>
            <a:t>HU detalladas con criterios de aceptación claros.</a:t>
          </a:r>
        </a:p>
        <a:p>
          <a:pPr marL="0" lvl="0" indent="0" algn="ctr" defTabSz="666750">
            <a:lnSpc>
              <a:spcPct val="100000"/>
            </a:lnSpc>
            <a:spcBef>
              <a:spcPct val="0"/>
            </a:spcBef>
            <a:spcAft>
              <a:spcPct val="35000"/>
            </a:spcAft>
            <a:buNone/>
          </a:pPr>
          <a:r>
            <a:rPr lang="es-ES" altLang="zh-CN" sz="1500" kern="1200" dirty="0"/>
            <a:t>Herramientas necesarias para la ejecución de las HU.</a:t>
          </a:r>
        </a:p>
        <a:p>
          <a:pPr marL="0" lvl="0" indent="0" algn="ctr" defTabSz="666750">
            <a:lnSpc>
              <a:spcPct val="100000"/>
            </a:lnSpc>
            <a:spcBef>
              <a:spcPct val="0"/>
            </a:spcBef>
            <a:spcAft>
              <a:spcPct val="35000"/>
            </a:spcAft>
            <a:buNone/>
          </a:pPr>
          <a:r>
            <a:rPr lang="es-ES" altLang="zh-CN" sz="1500" kern="1200" dirty="0"/>
            <a:t>Las </a:t>
          </a:r>
          <a:r>
            <a:rPr lang="es-ES" altLang="zh-CN" sz="1500" kern="1200" dirty="0">
              <a:solidFill>
                <a:schemeClr val="bg1"/>
              </a:solidFill>
            </a:rPr>
            <a:t>HU </a:t>
          </a:r>
          <a:r>
            <a:rPr lang="es-ES" altLang="zh-CN" sz="1500" kern="1200" dirty="0"/>
            <a:t>deben cumplir con el </a:t>
          </a:r>
          <a:r>
            <a:rPr lang="es-ES" altLang="zh-CN" sz="1500" kern="1200" dirty="0">
              <a:solidFill>
                <a:schemeClr val="bg1"/>
              </a:solidFill>
            </a:rPr>
            <a:t>DOR </a:t>
          </a:r>
          <a:r>
            <a:rPr lang="es-ES" altLang="zh-CN" sz="1500" kern="1200" dirty="0"/>
            <a:t>establecido.</a:t>
          </a:r>
          <a:endParaRPr sz="1500" kern="1200"/>
        </a:p>
      </dsp:txBody>
      <dsp:txXfrm>
        <a:off x="61689" y="733451"/>
        <a:ext cx="1779578" cy="2724732"/>
      </dsp:txXfrm>
    </dsp:sp>
    <dsp:sp modelId="{8A5CF0CE-3323-464D-9C63-05C1BDB053F5}">
      <dsp:nvSpPr>
        <dsp:cNvPr id="0" name=""/>
        <dsp:cNvSpPr/>
      </dsp:nvSpPr>
      <dsp:spPr>
        <a:xfrm>
          <a:off x="2085663" y="1861419"/>
          <a:ext cx="400745" cy="4687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85663" y="1955178"/>
        <a:ext cx="280522" cy="281278"/>
      </dsp:txXfrm>
    </dsp:sp>
    <dsp:sp modelId="{552FB8E7-A5FB-4CC3-94C3-CE0BDF19F9F1}">
      <dsp:nvSpPr>
        <dsp:cNvPr id="0" name=""/>
        <dsp:cNvSpPr/>
      </dsp:nvSpPr>
      <dsp:spPr>
        <a:xfrm>
          <a:off x="2652755" y="678086"/>
          <a:ext cx="1890308" cy="28354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Iteración</a:t>
          </a:r>
          <a:endParaRPr lang="zh-CN" altLang="en-US" sz="1500" kern="1200" dirty="0"/>
        </a:p>
      </dsp:txBody>
      <dsp:txXfrm>
        <a:off x="2708120" y="733451"/>
        <a:ext cx="1779578" cy="2724732"/>
      </dsp:txXfrm>
    </dsp:sp>
    <dsp:sp modelId="{353C3794-50AA-4D44-83C9-CE28317C3317}">
      <dsp:nvSpPr>
        <dsp:cNvPr id="0" name=""/>
        <dsp:cNvSpPr/>
      </dsp:nvSpPr>
      <dsp:spPr>
        <a:xfrm>
          <a:off x="4732094" y="1861419"/>
          <a:ext cx="400745" cy="46879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732094" y="1955178"/>
        <a:ext cx="280522" cy="281278"/>
      </dsp:txXfrm>
    </dsp:sp>
    <dsp:sp modelId="{A1E15D63-E1FF-4A28-A04F-A2B65927BC31}">
      <dsp:nvSpPr>
        <dsp:cNvPr id="0" name=""/>
        <dsp:cNvSpPr/>
      </dsp:nvSpPr>
      <dsp:spPr>
        <a:xfrm>
          <a:off x="5299187" y="678086"/>
          <a:ext cx="1890308" cy="28354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Cumplir con lo definido en cada HU</a:t>
          </a:r>
          <a:endParaRPr lang="zh-CN" altLang="en-US" sz="1500" kern="1200" dirty="0"/>
        </a:p>
        <a:p>
          <a:pPr marL="0" lvl="0" indent="0" algn="ctr" defTabSz="666750">
            <a:lnSpc>
              <a:spcPct val="100000"/>
            </a:lnSpc>
            <a:spcBef>
              <a:spcPct val="0"/>
            </a:spcBef>
            <a:spcAft>
              <a:spcPct val="35000"/>
            </a:spcAft>
            <a:buNone/>
          </a:pPr>
          <a:r>
            <a:rPr lang="es-ES" altLang="zh-CN" sz="1500" kern="1200" dirty="0"/>
            <a:t>Incremento del producto.</a:t>
          </a:r>
        </a:p>
        <a:p>
          <a:pPr marL="0" lvl="0" indent="0" algn="ctr" defTabSz="666750">
            <a:lnSpc>
              <a:spcPct val="100000"/>
            </a:lnSpc>
            <a:spcBef>
              <a:spcPct val="0"/>
            </a:spcBef>
            <a:spcAft>
              <a:spcPct val="35000"/>
            </a:spcAft>
            <a:buNone/>
          </a:pPr>
          <a:r>
            <a:rPr lang="es-ES" altLang="zh-CN" sz="1500" kern="1200" dirty="0"/>
            <a:t>Métricas de la iteración. </a:t>
          </a:r>
        </a:p>
        <a:p>
          <a:pPr marL="0" lvl="0" indent="0" algn="ctr" defTabSz="666750">
            <a:lnSpc>
              <a:spcPct val="100000"/>
            </a:lnSpc>
            <a:spcBef>
              <a:spcPct val="0"/>
            </a:spcBef>
            <a:spcAft>
              <a:spcPct val="35000"/>
            </a:spcAft>
            <a:buNone/>
          </a:pPr>
          <a:r>
            <a:rPr lang="es-ES" altLang="zh-CN" sz="1500" kern="1200" dirty="0"/>
            <a:t>Planes para la mejora continua.</a:t>
          </a:r>
        </a:p>
      </dsp:txBody>
      <dsp:txXfrm>
        <a:off x="5354552" y="733451"/>
        <a:ext cx="1779578" cy="2724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406C3-FC80-4468-A55B-122D744D43F0}">
      <dsp:nvSpPr>
        <dsp:cNvPr id="0" name=""/>
        <dsp:cNvSpPr/>
      </dsp:nvSpPr>
      <dsp:spPr>
        <a:xfrm rot="5400000">
          <a:off x="3822632" y="-1387240"/>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endParaRPr lang="es-ES" altLang="zh-CN" sz="1300" kern="1200"/>
        </a:p>
        <a:p>
          <a:pPr marL="114300" lvl="1" indent="-114300" algn="l" defTabSz="577850">
            <a:lnSpc>
              <a:spcPct val="100000"/>
            </a:lnSpc>
            <a:spcBef>
              <a:spcPct val="0"/>
            </a:spcBef>
            <a:spcAft>
              <a:spcPct val="15000"/>
            </a:spcAft>
            <a:buChar char="•"/>
          </a:pPr>
          <a:r>
            <a:rPr lang="es-ES" altLang="zh-CN" sz="1300" kern="1200" dirty="0"/>
            <a:t>Evento en el cual se realiza la revisión del incremento del producto y se obtiene el </a:t>
          </a:r>
          <a:r>
            <a:rPr lang="es-ES" altLang="zh-CN" sz="1300" kern="1200" dirty="0" err="1"/>
            <a:t>feedback</a:t>
          </a:r>
          <a:r>
            <a:rPr lang="es-ES" altLang="zh-CN" sz="1300" kern="1200" dirty="0"/>
            <a:t> del resultado de la iteración a nivel de producto.</a:t>
          </a:r>
        </a:p>
      </dsp:txBody>
      <dsp:txXfrm rot="-5400000">
        <a:off x="2302002" y="184705"/>
        <a:ext cx="4041133" cy="948557"/>
      </dsp:txXfrm>
    </dsp:sp>
    <dsp:sp modelId="{96BE2B31-D87C-43E1-BE64-4C27B13F4AA4}">
      <dsp:nvSpPr>
        <dsp:cNvPr id="0" name=""/>
        <dsp:cNvSpPr/>
      </dsp:nvSpPr>
      <dsp:spPr>
        <a:xfrm>
          <a:off x="0" y="1990"/>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dirty="0"/>
            <a:t>Qué es?</a:t>
          </a:r>
          <a:endParaRPr lang="zh-CN" altLang="en-US" sz="3400" kern="1200" dirty="0"/>
        </a:p>
      </dsp:txBody>
      <dsp:txXfrm>
        <a:off x="64143" y="66133"/>
        <a:ext cx="2173716" cy="1185698"/>
      </dsp:txXfrm>
    </dsp:sp>
    <dsp:sp modelId="{6EB2A58E-CA03-4F76-94B6-D8FE50231963}">
      <dsp:nvSpPr>
        <dsp:cNvPr id="0" name=""/>
        <dsp:cNvSpPr/>
      </dsp:nvSpPr>
      <dsp:spPr>
        <a:xfrm rot="5400000">
          <a:off x="3822632" y="-7556"/>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Validar lo implementado durante el sprint,  asegurando que se cumplan los criterios de aceptación y expectativas del PO.</a:t>
          </a:r>
        </a:p>
      </dsp:txBody>
      <dsp:txXfrm rot="-5400000">
        <a:off x="2302002" y="1564390"/>
        <a:ext cx="4041133" cy="948557"/>
      </dsp:txXfrm>
    </dsp:sp>
    <dsp:sp modelId="{EBD335B5-8308-49CB-9630-99D852747B1F}">
      <dsp:nvSpPr>
        <dsp:cNvPr id="0" name=""/>
        <dsp:cNvSpPr/>
      </dsp:nvSpPr>
      <dsp:spPr>
        <a:xfrm>
          <a:off x="0" y="1381675"/>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a:t>Objetivo</a:t>
          </a:r>
        </a:p>
      </dsp:txBody>
      <dsp:txXfrm>
        <a:off x="64143" y="1445818"/>
        <a:ext cx="2173716" cy="1185698"/>
      </dsp:txXfrm>
    </dsp:sp>
    <dsp:sp modelId="{64028F0D-BE57-4642-92F7-303D4E45C524}">
      <dsp:nvSpPr>
        <dsp:cNvPr id="0" name=""/>
        <dsp:cNvSpPr/>
      </dsp:nvSpPr>
      <dsp:spPr>
        <a:xfrm rot="5400000">
          <a:off x="3822632" y="1372127"/>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Todo el equipo ágil, y quien sea necesario involucrar para la validación del incremento del producto.</a:t>
          </a:r>
        </a:p>
      </dsp:txBody>
      <dsp:txXfrm rot="-5400000">
        <a:off x="2302002" y="2944073"/>
        <a:ext cx="4041133" cy="948557"/>
      </dsp:txXfrm>
    </dsp:sp>
    <dsp:sp modelId="{B093CE78-670B-40EB-95CF-315E334D550F}">
      <dsp:nvSpPr>
        <dsp:cNvPr id="0" name=""/>
        <dsp:cNvSpPr/>
      </dsp:nvSpPr>
      <dsp:spPr>
        <a:xfrm>
          <a:off x="0" y="2761359"/>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dirty="0"/>
            <a:t>Quién participa?</a:t>
          </a:r>
          <a:endParaRPr lang="zh-CN" altLang="en-US" sz="3400" kern="1200" dirty="0"/>
        </a:p>
      </dsp:txBody>
      <dsp:txXfrm>
        <a:off x="64143" y="2825502"/>
        <a:ext cx="2173716" cy="1185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55725-8984-42CB-98CB-8E7728DD5EAB}">
      <dsp:nvSpPr>
        <dsp:cNvPr id="0" name=""/>
        <dsp:cNvSpPr/>
      </dsp:nvSpPr>
      <dsp:spPr>
        <a:xfrm>
          <a:off x="0" y="511097"/>
          <a:ext cx="6377305" cy="16443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Reunión donde el equipo ágil, revisa los resultados y prácticas de trabajo usadas durante la iteración, e identifican oportunidades de mejora de los cuales se generan planes de acción.</a:t>
          </a:r>
        </a:p>
      </dsp:txBody>
      <dsp:txXfrm>
        <a:off x="0" y="511097"/>
        <a:ext cx="6377305" cy="1644300"/>
      </dsp:txXfrm>
    </dsp:sp>
    <dsp:sp modelId="{D0971512-D8E1-4E4B-89F4-FF2EB164C196}">
      <dsp:nvSpPr>
        <dsp:cNvPr id="0" name=""/>
        <dsp:cNvSpPr/>
      </dsp:nvSpPr>
      <dsp:spPr>
        <a:xfrm>
          <a:off x="318865" y="24541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dirty="0"/>
            <a:t>Qué es?</a:t>
          </a:r>
          <a:endParaRPr lang="zh-CN" altLang="en-US" sz="1800" kern="1200" dirty="0"/>
        </a:p>
      </dsp:txBody>
      <dsp:txXfrm>
        <a:off x="344804" y="271356"/>
        <a:ext cx="4412235" cy="479482"/>
      </dsp:txXfrm>
    </dsp:sp>
    <dsp:sp modelId="{FB20FF5F-D131-4A8A-AEBC-01A2B84D6655}">
      <dsp:nvSpPr>
        <dsp:cNvPr id="0" name=""/>
        <dsp:cNvSpPr/>
      </dsp:nvSpPr>
      <dsp:spPr>
        <a:xfrm>
          <a:off x="0" y="2518277"/>
          <a:ext cx="6377305" cy="110565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Evaluar el resultado del trabajo realizado como equipo.</a:t>
          </a:r>
        </a:p>
        <a:p>
          <a:pPr marL="171450" lvl="1" indent="-171450" algn="l" defTabSz="800100">
            <a:lnSpc>
              <a:spcPct val="100000"/>
            </a:lnSpc>
            <a:spcBef>
              <a:spcPct val="0"/>
            </a:spcBef>
            <a:spcAft>
              <a:spcPct val="15000"/>
            </a:spcAft>
            <a:buChar char="•"/>
          </a:pPr>
          <a:r>
            <a:rPr lang="es-ES" sz="1800" kern="1200"/>
            <a:t>Aportar a la mejora continua.</a:t>
          </a:r>
        </a:p>
      </dsp:txBody>
      <dsp:txXfrm>
        <a:off x="0" y="2518277"/>
        <a:ext cx="6377305" cy="1105650"/>
      </dsp:txXfrm>
    </dsp:sp>
    <dsp:sp modelId="{DD07B078-3354-4F1B-9438-E4F95C4B43A6}">
      <dsp:nvSpPr>
        <dsp:cNvPr id="0" name=""/>
        <dsp:cNvSpPr/>
      </dsp:nvSpPr>
      <dsp:spPr>
        <a:xfrm>
          <a:off x="318865" y="225259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a:t>Objetivo</a:t>
          </a:r>
          <a:endParaRPr lang="zh-CN" altLang="en-US" sz="1800" kern="1200"/>
        </a:p>
      </dsp:txBody>
      <dsp:txXfrm>
        <a:off x="344804" y="2278536"/>
        <a:ext cx="4412235" cy="479482"/>
      </dsp:txXfrm>
    </dsp:sp>
    <dsp:sp modelId="{F855875C-E8B4-4273-8C6C-6A8EC3091B3C}">
      <dsp:nvSpPr>
        <dsp:cNvPr id="0" name=""/>
        <dsp:cNvSpPr/>
      </dsp:nvSpPr>
      <dsp:spPr>
        <a:xfrm>
          <a:off x="0" y="3986807"/>
          <a:ext cx="6377305" cy="793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a:t>Todo el equipo ágil.</a:t>
          </a:r>
        </a:p>
      </dsp:txBody>
      <dsp:txXfrm>
        <a:off x="0" y="3986807"/>
        <a:ext cx="6377305" cy="793800"/>
      </dsp:txXfrm>
    </dsp:sp>
    <dsp:sp modelId="{F8B30F84-9FC1-4455-B8FC-CA5DC2189586}">
      <dsp:nvSpPr>
        <dsp:cNvPr id="0" name=""/>
        <dsp:cNvSpPr/>
      </dsp:nvSpPr>
      <dsp:spPr>
        <a:xfrm>
          <a:off x="318865" y="372112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dirty="0"/>
            <a:t>Quién Participa?</a:t>
          </a:r>
          <a:endParaRPr lang="zh-CN" altLang="en-US" sz="1800" kern="1200" dirty="0"/>
        </a:p>
      </dsp:txBody>
      <dsp:txXfrm>
        <a:off x="344804" y="3747066"/>
        <a:ext cx="4412235"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1ED5B-86C5-4F33-9AFB-CF29287F5ADA}">
      <dsp:nvSpPr>
        <dsp:cNvPr id="0" name=""/>
        <dsp:cNvSpPr/>
      </dsp:nvSpPr>
      <dsp:spPr>
        <a:xfrm rot="16200000">
          <a:off x="-1139746" y="1140562"/>
          <a:ext cx="4403725" cy="21225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en-US" sz="1300" kern="1200" dirty="0">
              <a:sym typeface="+mn-ea"/>
            </a:rPr>
            <a:t>Qué es?</a:t>
          </a:r>
          <a:endParaRPr lang="es-ES" altLang="en-US" sz="1300" kern="1200" dirty="0"/>
        </a:p>
        <a:p>
          <a:pPr marL="0" lvl="0" indent="0" algn="ctr" defTabSz="577850">
            <a:lnSpc>
              <a:spcPct val="100000"/>
            </a:lnSpc>
            <a:spcBef>
              <a:spcPct val="0"/>
            </a:spcBef>
            <a:spcAft>
              <a:spcPct val="35000"/>
            </a:spcAft>
            <a:buNone/>
          </a:pPr>
          <a:r>
            <a:rPr lang="es-ES" altLang="en-US" sz="1300" kern="1200" dirty="0">
              <a:sym typeface="+mn-ea"/>
            </a:rPr>
            <a:t>Es una </a:t>
          </a:r>
          <a:r>
            <a:rPr lang="es-ES" altLang="zh-CN" sz="1300" kern="1200" dirty="0">
              <a:sym typeface="+mn-ea"/>
            </a:rPr>
            <a:t>reunión d</a:t>
          </a:r>
          <a:r>
            <a:rPr lang="es-ES" altLang="en-US" sz="1300" kern="1200" dirty="0">
              <a:sym typeface="+mn-ea"/>
            </a:rPr>
            <a:t>e sincronización, que se realiza todos los días para que el equipo de una manera rápida comente sus avances diarios  en lo comprometido durante la iteración.</a:t>
          </a:r>
          <a:endParaRPr lang="zh-CN" altLang="en-US" sz="1300" kern="1200" dirty="0"/>
        </a:p>
      </dsp:txBody>
      <dsp:txXfrm rot="5400000">
        <a:off x="817" y="880744"/>
        <a:ext cx="2122599" cy="2642235"/>
      </dsp:txXfrm>
    </dsp:sp>
    <dsp:sp modelId="{CB90536C-45AA-4FBE-BCAF-99890DDD97C8}">
      <dsp:nvSpPr>
        <dsp:cNvPr id="0" name=""/>
        <dsp:cNvSpPr/>
      </dsp:nvSpPr>
      <dsp:spPr>
        <a:xfrm rot="16200000">
          <a:off x="1142047" y="1140562"/>
          <a:ext cx="4403725" cy="21225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zh-CN" sz="1300" kern="1200"/>
            <a:t>Objetivo</a:t>
          </a:r>
        </a:p>
        <a:p>
          <a:pPr marL="0" lvl="0" indent="0" algn="ctr" defTabSz="577850">
            <a:lnSpc>
              <a:spcPct val="100000"/>
            </a:lnSpc>
            <a:spcBef>
              <a:spcPct val="0"/>
            </a:spcBef>
            <a:spcAft>
              <a:spcPct val="35000"/>
            </a:spcAft>
            <a:buNone/>
          </a:pPr>
          <a:endParaRPr lang="es-ES" altLang="zh-CN" sz="1300" kern="1200"/>
        </a:p>
        <a:p>
          <a:pPr marL="0" lvl="0" indent="0" algn="ctr" defTabSz="577850">
            <a:lnSpc>
              <a:spcPct val="100000"/>
            </a:lnSpc>
            <a:spcBef>
              <a:spcPct val="0"/>
            </a:spcBef>
            <a:spcAft>
              <a:spcPct val="35000"/>
            </a:spcAft>
            <a:buNone/>
          </a:pPr>
          <a:r>
            <a:rPr lang="es-ES" altLang="zh-CN" sz="1300" kern="1200"/>
            <a:t>Sincronizar al equipo en las tareas ejecutadas en un día de trabajo.</a:t>
          </a:r>
        </a:p>
      </dsp:txBody>
      <dsp:txXfrm rot="5400000">
        <a:off x="2282610" y="880744"/>
        <a:ext cx="2122599" cy="2642235"/>
      </dsp:txXfrm>
    </dsp:sp>
    <dsp:sp modelId="{35A89FA7-451D-44F0-A02E-1277ECD1BBE6}">
      <dsp:nvSpPr>
        <dsp:cNvPr id="0" name=""/>
        <dsp:cNvSpPr/>
      </dsp:nvSpPr>
      <dsp:spPr>
        <a:xfrm rot="16200000">
          <a:off x="3423841" y="1140562"/>
          <a:ext cx="4403725" cy="21225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Quién Participa?</a:t>
          </a:r>
        </a:p>
        <a:p>
          <a:pPr marL="0" lvl="0" indent="0" algn="ctr" defTabSz="577850">
            <a:lnSpc>
              <a:spcPct val="100000"/>
            </a:lnSpc>
            <a:spcBef>
              <a:spcPct val="0"/>
            </a:spcBef>
            <a:spcAft>
              <a:spcPct val="35000"/>
            </a:spcAft>
            <a:buNone/>
          </a:pPr>
          <a:r>
            <a:rPr lang="es-ES" altLang="zh-CN" sz="1300" kern="1200"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sz="1300" kern="1200"/>
        </a:p>
      </dsp:txBody>
      <dsp:txXfrm rot="5400000">
        <a:off x="4564404" y="880744"/>
        <a:ext cx="2122599" cy="2642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492" y="1189971"/>
          <a:ext cx="1940518" cy="27470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Qué es?</a:t>
          </a:r>
        </a:p>
        <a:p>
          <a:pPr marL="0" lvl="0" indent="0" algn="ctr" defTabSz="666750">
            <a:lnSpc>
              <a:spcPct val="100000"/>
            </a:lnSpc>
            <a:spcBef>
              <a:spcPct val="0"/>
            </a:spcBef>
            <a:spcAft>
              <a:spcPct val="35000"/>
            </a:spcAft>
            <a:buNone/>
          </a:pPr>
          <a:r>
            <a:rPr lang="es-ES" altLang="zh-CN" sz="1500" kern="1200" dirty="0"/>
            <a:t>Es el evento en el cual se realiza demostración del incremento del producto construido por los equipos ágiles y/o tren ágil, al final de cada iteración.</a:t>
          </a:r>
        </a:p>
        <a:p>
          <a:pPr marL="0" lvl="0" indent="0" algn="ctr" defTabSz="666750">
            <a:lnSpc>
              <a:spcPct val="100000"/>
            </a:lnSpc>
            <a:spcBef>
              <a:spcPct val="0"/>
            </a:spcBef>
            <a:spcAft>
              <a:spcPct val="35000"/>
            </a:spcAft>
            <a:buNone/>
          </a:pPr>
          <a:endParaRPr lang="es-ES" altLang="zh-CN" sz="1500" kern="1200" dirty="0"/>
        </a:p>
      </dsp:txBody>
      <dsp:txXfrm>
        <a:off x="63328" y="1246807"/>
        <a:ext cx="1826846" cy="2633374"/>
      </dsp:txXfrm>
    </dsp:sp>
    <dsp:sp modelId="{8A5CF0CE-3323-464D-9C63-05C1BDB053F5}">
      <dsp:nvSpPr>
        <dsp:cNvPr id="0" name=""/>
        <dsp:cNvSpPr/>
      </dsp:nvSpPr>
      <dsp:spPr>
        <a:xfrm>
          <a:off x="2141062" y="2322870"/>
          <a:ext cx="411389" cy="48124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141062" y="2419120"/>
        <a:ext cx="287972" cy="288748"/>
      </dsp:txXfrm>
    </dsp:sp>
    <dsp:sp modelId="{552FB8E7-A5FB-4CC3-94C3-CE0BDF19F9F1}">
      <dsp:nvSpPr>
        <dsp:cNvPr id="0" name=""/>
        <dsp:cNvSpPr/>
      </dsp:nvSpPr>
      <dsp:spPr>
        <a:xfrm>
          <a:off x="2723218" y="1189971"/>
          <a:ext cx="1940518" cy="2747046"/>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a:t>Objetivo</a:t>
          </a:r>
        </a:p>
        <a:p>
          <a:pPr marL="0" lvl="0" indent="0" algn="ctr" defTabSz="666750">
            <a:lnSpc>
              <a:spcPct val="100000"/>
            </a:lnSpc>
            <a:spcBef>
              <a:spcPct val="0"/>
            </a:spcBef>
            <a:spcAft>
              <a:spcPct val="35000"/>
            </a:spcAft>
            <a:buNone/>
          </a:pPr>
          <a:r>
            <a:rPr lang="es-ES" altLang="zh-CN" sz="1500" kern="1200"/>
            <a:t>Medir el progreso durante un PI.</a:t>
          </a:r>
        </a:p>
        <a:p>
          <a:pPr marL="0" lvl="0" indent="0" algn="ctr" defTabSz="666750">
            <a:lnSpc>
              <a:spcPct val="100000"/>
            </a:lnSpc>
            <a:spcBef>
              <a:spcPct val="0"/>
            </a:spcBef>
            <a:spcAft>
              <a:spcPct val="35000"/>
            </a:spcAft>
            <a:buNone/>
          </a:pPr>
          <a:r>
            <a:rPr lang="es-ES" altLang="zh-CN" sz="1500" kern="1200"/>
            <a:t>Recibir feedback para garantizar calidad y satisfacción del los Business owners.</a:t>
          </a:r>
        </a:p>
      </dsp:txBody>
      <dsp:txXfrm>
        <a:off x="2780054" y="1246807"/>
        <a:ext cx="1826846" cy="2633374"/>
      </dsp:txXfrm>
    </dsp:sp>
    <dsp:sp modelId="{353C3794-50AA-4D44-83C9-CE28317C3317}">
      <dsp:nvSpPr>
        <dsp:cNvPr id="0" name=""/>
        <dsp:cNvSpPr/>
      </dsp:nvSpPr>
      <dsp:spPr>
        <a:xfrm>
          <a:off x="4857788" y="2322870"/>
          <a:ext cx="411389" cy="481248"/>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857788" y="2419120"/>
        <a:ext cx="287972" cy="288748"/>
      </dsp:txXfrm>
    </dsp:sp>
    <dsp:sp modelId="{A1E15D63-E1FF-4A28-A04F-A2B65927BC31}">
      <dsp:nvSpPr>
        <dsp:cNvPr id="0" name=""/>
        <dsp:cNvSpPr/>
      </dsp:nvSpPr>
      <dsp:spPr>
        <a:xfrm>
          <a:off x="5439944" y="1189971"/>
          <a:ext cx="1940518" cy="274704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Quién Participa? </a:t>
          </a:r>
        </a:p>
        <a:p>
          <a:pPr marL="0" lvl="0" indent="0" algn="ctr" defTabSz="666750">
            <a:lnSpc>
              <a:spcPct val="100000"/>
            </a:lnSpc>
            <a:spcBef>
              <a:spcPct val="0"/>
            </a:spcBef>
            <a:spcAft>
              <a:spcPct val="35000"/>
            </a:spcAft>
            <a:buNone/>
          </a:pPr>
          <a:r>
            <a:rPr lang="es-ES" altLang="zh-CN" sz="1500" kern="1200" dirty="0"/>
            <a:t>Equipos  y/o trenes ágiles, Business </a:t>
          </a:r>
          <a:r>
            <a:rPr lang="es-ES" altLang="zh-CN" sz="1500" kern="1200" dirty="0" err="1"/>
            <a:t>Owners</a:t>
          </a:r>
          <a:r>
            <a:rPr lang="es-ES" altLang="zh-CN" sz="1500" kern="1200" dirty="0"/>
            <a:t> y </a:t>
          </a:r>
          <a:r>
            <a:rPr lang="es-ES" altLang="zh-CN" sz="1500" kern="1200" dirty="0" err="1"/>
            <a:t>stakeholders</a:t>
          </a:r>
          <a:r>
            <a:rPr lang="es-ES" altLang="zh-CN" sz="1500" kern="1200" dirty="0"/>
            <a:t>.</a:t>
          </a:r>
        </a:p>
      </dsp:txBody>
      <dsp:txXfrm>
        <a:off x="5496780" y="1246807"/>
        <a:ext cx="1826846" cy="26333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A53AF-32DA-4A7C-9949-9AA1E1DFAF48}">
      <dsp:nvSpPr>
        <dsp:cNvPr id="0" name=""/>
        <dsp:cNvSpPr/>
      </dsp:nvSpPr>
      <dsp:spPr>
        <a:xfrm>
          <a:off x="0" y="0"/>
          <a:ext cx="5535930" cy="1141476"/>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100000"/>
            </a:lnSpc>
            <a:spcBef>
              <a:spcPct val="0"/>
            </a:spcBef>
            <a:spcAft>
              <a:spcPct val="35000"/>
            </a:spcAft>
            <a:buNone/>
          </a:pPr>
          <a:r>
            <a:rPr lang="es-ES" altLang="zh-CN" sz="4900" kern="1200"/>
            <a:t>Scrum Of Scrums</a:t>
          </a:r>
          <a:endParaRPr lang="zh-CN" altLang="en-US" sz="4900" kern="1200"/>
        </a:p>
      </dsp:txBody>
      <dsp:txXfrm>
        <a:off x="0" y="0"/>
        <a:ext cx="5535930" cy="1141476"/>
      </dsp:txXfrm>
    </dsp:sp>
    <dsp:sp modelId="{65D0C626-E678-4B51-98B9-40984CA4202A}">
      <dsp:nvSpPr>
        <dsp:cNvPr id="0" name=""/>
        <dsp:cNvSpPr/>
      </dsp:nvSpPr>
      <dsp:spPr>
        <a:xfrm>
          <a:off x="2703" y="1141476"/>
          <a:ext cx="1843507" cy="2397099"/>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Qué es?</a:t>
          </a:r>
        </a:p>
        <a:p>
          <a:pPr marL="0" lvl="0" indent="0" algn="ctr" defTabSz="577850">
            <a:lnSpc>
              <a:spcPct val="100000"/>
            </a:lnSpc>
            <a:spcBef>
              <a:spcPct val="0"/>
            </a:spcBef>
            <a:spcAft>
              <a:spcPct val="35000"/>
            </a:spcAft>
            <a:buNone/>
          </a:pPr>
          <a:r>
            <a:rPr lang="es-ES" altLang="zh-CN" sz="1300" kern="1200" dirty="0"/>
            <a:t>Reunión de sincronización,  para validar dependencias, impedimentos y progreso de los equipos ágiles que pertenecen a un tren. </a:t>
          </a:r>
        </a:p>
      </dsp:txBody>
      <dsp:txXfrm>
        <a:off x="2703" y="1141476"/>
        <a:ext cx="1843507" cy="2397099"/>
      </dsp:txXfrm>
    </dsp:sp>
    <dsp:sp modelId="{18008A20-4C25-47E9-B65A-260C477ED446}">
      <dsp:nvSpPr>
        <dsp:cNvPr id="0" name=""/>
        <dsp:cNvSpPr/>
      </dsp:nvSpPr>
      <dsp:spPr>
        <a:xfrm>
          <a:off x="1846211" y="1141476"/>
          <a:ext cx="1843507" cy="2397099"/>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Objetivo</a:t>
          </a:r>
        </a:p>
        <a:p>
          <a:pPr marL="0" lvl="0" indent="0" algn="ctr" defTabSz="577850">
            <a:lnSpc>
              <a:spcPct val="100000"/>
            </a:lnSpc>
            <a:spcBef>
              <a:spcPct val="0"/>
            </a:spcBef>
            <a:spcAft>
              <a:spcPct val="35000"/>
            </a:spcAft>
            <a:buNone/>
          </a:pPr>
          <a:r>
            <a:rPr lang="es-ES" altLang="zh-CN" sz="1300" kern="1200" dirty="0"/>
            <a:t>Permitir al RTE y al grupo de Scrum Masters obtener una visión global del avance, progreso e impedimentos de lo equipos para generar acciones de apoyo o escalamiento que faciliten el flujo de trabajo de los mismos. </a:t>
          </a:r>
        </a:p>
      </dsp:txBody>
      <dsp:txXfrm>
        <a:off x="1846211" y="1141476"/>
        <a:ext cx="1843507" cy="2397099"/>
      </dsp:txXfrm>
    </dsp:sp>
    <dsp:sp modelId="{81CF33A1-7295-4740-80AE-05AA3F96CC32}">
      <dsp:nvSpPr>
        <dsp:cNvPr id="0" name=""/>
        <dsp:cNvSpPr/>
      </dsp:nvSpPr>
      <dsp:spPr>
        <a:xfrm>
          <a:off x="3689718" y="1141476"/>
          <a:ext cx="1843507" cy="2397099"/>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Quien Participa?</a:t>
          </a:r>
        </a:p>
        <a:p>
          <a:pPr marL="0" lvl="0" indent="0" algn="ctr" defTabSz="577850">
            <a:lnSpc>
              <a:spcPct val="100000"/>
            </a:lnSpc>
            <a:spcBef>
              <a:spcPct val="0"/>
            </a:spcBef>
            <a:spcAft>
              <a:spcPct val="35000"/>
            </a:spcAft>
            <a:buNone/>
          </a:pPr>
          <a:r>
            <a:rPr lang="es-ES" altLang="zh-CN" sz="1300" kern="1200" dirty="0"/>
            <a:t>Los Scrum master y o lideres de equipos ágiles y el RTE.</a:t>
          </a:r>
        </a:p>
      </dsp:txBody>
      <dsp:txXfrm>
        <a:off x="3689718" y="1141476"/>
        <a:ext cx="1843507" cy="2397099"/>
      </dsp:txXfrm>
    </dsp:sp>
    <dsp:sp modelId="{831132C6-EFB2-47B4-842A-89D29CEDEEEA}">
      <dsp:nvSpPr>
        <dsp:cNvPr id="0" name=""/>
        <dsp:cNvSpPr/>
      </dsp:nvSpPr>
      <dsp:spPr>
        <a:xfrm>
          <a:off x="0" y="3538575"/>
          <a:ext cx="5535930" cy="266344"/>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2646870" y="2486501"/>
          <a:ext cx="1957959" cy="19579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100000"/>
            </a:lnSpc>
            <a:spcBef>
              <a:spcPct val="0"/>
            </a:spcBef>
            <a:spcAft>
              <a:spcPct val="35000"/>
            </a:spcAft>
            <a:buNone/>
          </a:pPr>
          <a:r>
            <a:rPr lang="es-ES" altLang="zh-CN" sz="4200" kern="1200"/>
            <a:t>PO SYNC</a:t>
          </a:r>
          <a:endParaRPr lang="zh-CN" altLang="en-US" sz="4200" kern="1200"/>
        </a:p>
      </dsp:txBody>
      <dsp:txXfrm>
        <a:off x="2933606" y="2773237"/>
        <a:ext cx="1384487" cy="1384487"/>
      </dsp:txXfrm>
    </dsp:sp>
    <dsp:sp modelId="{B849A6F3-9933-4C36-AF65-6098308CBC3C}">
      <dsp:nvSpPr>
        <dsp:cNvPr id="0" name=""/>
        <dsp:cNvSpPr/>
      </dsp:nvSpPr>
      <dsp:spPr>
        <a:xfrm rot="12900000">
          <a:off x="1249879" y="2098485"/>
          <a:ext cx="1644330" cy="558018"/>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468535" y="1161895"/>
          <a:ext cx="1860061" cy="148804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Qué es?</a:t>
          </a:r>
        </a:p>
        <a:p>
          <a:pPr marL="0" lvl="0" indent="0" algn="ctr" defTabSz="488950">
            <a:lnSpc>
              <a:spcPct val="100000"/>
            </a:lnSpc>
            <a:spcBef>
              <a:spcPct val="0"/>
            </a:spcBef>
            <a:spcAft>
              <a:spcPct val="35000"/>
            </a:spcAft>
            <a:buNone/>
          </a:pPr>
          <a:r>
            <a:rPr lang="es-ES" altLang="zh-CN" sz="1100" kern="1200"/>
            <a:t>Es una reunión de sincronización de los PO,  en la cual se revisa a nivel de  negocio el avance de los proyectos de cada equipo ágil.    </a:t>
          </a:r>
          <a:endParaRPr lang="zh-CN" altLang="en-US" sz="1100" kern="1200"/>
        </a:p>
      </dsp:txBody>
      <dsp:txXfrm>
        <a:off x="512118" y="1205478"/>
        <a:ext cx="1772895" cy="1400882"/>
      </dsp:txXfrm>
    </dsp:sp>
    <dsp:sp modelId="{8A478794-BDE0-4AD6-9479-89CDBFC37EB7}">
      <dsp:nvSpPr>
        <dsp:cNvPr id="0" name=""/>
        <dsp:cNvSpPr/>
      </dsp:nvSpPr>
      <dsp:spPr>
        <a:xfrm rot="16200000">
          <a:off x="2803684" y="1289625"/>
          <a:ext cx="1644330" cy="558018"/>
        </a:xfrm>
        <a:prstGeom prst="lef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2695819" y="2444"/>
          <a:ext cx="1860061" cy="1488048"/>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Objetivo</a:t>
          </a:r>
        </a:p>
        <a:p>
          <a:pPr marL="0" lvl="0" indent="0" algn="ctr" defTabSz="488950">
            <a:lnSpc>
              <a:spcPct val="100000"/>
            </a:lnSpc>
            <a:spcBef>
              <a:spcPct val="0"/>
            </a:spcBef>
            <a:spcAft>
              <a:spcPct val="35000"/>
            </a:spcAft>
            <a:buNone/>
          </a:pPr>
          <a:r>
            <a:rPr lang="es-ES" altLang="zh-CN" sz="1100" kern="1200"/>
            <a:t>Validar el progreso de los equipos Y/o tren ágil, con respecto al cumplimiento de los objetivos trazados para el PI .</a:t>
          </a:r>
        </a:p>
      </dsp:txBody>
      <dsp:txXfrm>
        <a:off x="2739402" y="46027"/>
        <a:ext cx="1772895" cy="1400882"/>
      </dsp:txXfrm>
    </dsp:sp>
    <dsp:sp modelId="{D0718308-59AC-43E6-A882-4828EE4494C2}">
      <dsp:nvSpPr>
        <dsp:cNvPr id="0" name=""/>
        <dsp:cNvSpPr/>
      </dsp:nvSpPr>
      <dsp:spPr>
        <a:xfrm rot="19500000">
          <a:off x="4357490" y="2098485"/>
          <a:ext cx="1644330" cy="558018"/>
        </a:xfrm>
        <a:prstGeom prst="lef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4923103" y="1161895"/>
          <a:ext cx="1860061" cy="1488048"/>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Quién participa?</a:t>
          </a:r>
          <a:endParaRPr lang="zh-CN" altLang="en-US" sz="1100" kern="1200"/>
        </a:p>
        <a:p>
          <a:pPr marL="0" lvl="0" indent="0" algn="ctr" defTabSz="488950">
            <a:lnSpc>
              <a:spcPct val="100000"/>
            </a:lnSpc>
            <a:spcBef>
              <a:spcPct val="0"/>
            </a:spcBef>
            <a:spcAft>
              <a:spcPct val="35000"/>
            </a:spcAft>
            <a:buNone/>
          </a:pPr>
          <a:r>
            <a:rPr lang="es-ES" altLang="zh-CN" sz="1100" kern="1200"/>
            <a:t>Los Prodcut Owners,  gerentes de producto,  Product Manager. </a:t>
          </a:r>
        </a:p>
      </dsp:txBody>
      <dsp:txXfrm>
        <a:off x="4966686" y="1205478"/>
        <a:ext cx="1772895" cy="140088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10/12/2018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10/12/2018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10/12/2018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10/12/2018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10/12/2018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10/12/2018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10/12/2018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10/12/2018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10/12/2018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10/12/2018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10/12/2018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10/12/2018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10/12/2018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10/12/2018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10/12/2018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10/12/2018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10/12/2018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10/12/2018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10/12/2018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4.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10/12/2018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10/12/2018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10/12/2018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0"/>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 Target="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 Target="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 Id="rId4" Type="http://schemas.openxmlformats.org/officeDocument/2006/relationships/slide" Target="slide7.xml"/></Relationships>
</file>

<file path=ppt/slides/_rels/slide3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image" Target="../media/image90.png"/><Relationship Id="rId21" Type="http://schemas.openxmlformats.org/officeDocument/2006/relationships/image" Target="../media/image107.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image" Target="../media/image89.png"/><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0.png"/><Relationship Id="rId5" Type="http://schemas.openxmlformats.org/officeDocument/2006/relationships/image" Target="../media/image92.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7.png"/><Relationship Id="rId19" Type="http://schemas.openxmlformats.org/officeDocument/2006/relationships/image" Target="../media/image105.png"/><Relationship Id="rId4" Type="http://schemas.openxmlformats.org/officeDocument/2006/relationships/image" Target="../media/image91.png"/><Relationship Id="rId9" Type="http://schemas.openxmlformats.org/officeDocument/2006/relationships/image" Target="../media/image96.png"/><Relationship Id="rId14" Type="http://schemas.microsoft.com/office/2007/relationships/hdphoto" Target="../media/hdphoto1.wdp"/><Relationship Id="rId22" Type="http://schemas.openxmlformats.org/officeDocument/2006/relationships/image" Target="../media/image108.png"/><Relationship Id="rId27" Type="http://schemas.openxmlformats.org/officeDocument/2006/relationships/slide" Target="slide7.xml"/></Relationships>
</file>

<file path=ppt/slides/_rels/slide3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slide" Target="slide7.xml"/><Relationship Id="rId4" Type="http://schemas.openxmlformats.org/officeDocument/2006/relationships/image" Target="../media/image114.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slide" Target="slide7.xml"/><Relationship Id="rId4" Type="http://schemas.openxmlformats.org/officeDocument/2006/relationships/image" Target="../media/image115.wmf"/></Relationships>
</file>

<file path=ppt/slides/_rels/slide3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1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sv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38.svg"/><Relationship Id="rId33" Type="http://schemas.openxmlformats.org/officeDocument/2006/relationships/image" Target="../media/image46.sv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svg"/><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svg"/><Relationship Id="rId24" Type="http://schemas.openxmlformats.org/officeDocument/2006/relationships/image" Target="../media/image37.png"/><Relationship Id="rId32" Type="http://schemas.openxmlformats.org/officeDocument/2006/relationships/image" Target="../media/image45.png"/><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image" Target="../media/image36.svg"/><Relationship Id="rId28" Type="http://schemas.openxmlformats.org/officeDocument/2006/relationships/image" Target="../media/image41.png"/><Relationship Id="rId10" Type="http://schemas.openxmlformats.org/officeDocument/2006/relationships/image" Target="../media/image23.png"/><Relationship Id="rId19" Type="http://schemas.openxmlformats.org/officeDocument/2006/relationships/image" Target="../media/image32.svg"/><Relationship Id="rId31" Type="http://schemas.openxmlformats.org/officeDocument/2006/relationships/image" Target="../media/image44.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svg"/><Relationship Id="rId30" Type="http://schemas.openxmlformats.org/officeDocument/2006/relationships/image" Target="../media/image43.png"/><Relationship Id="rId8"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7.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7.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diagramLayout" Target="../diagrams/layout4.xml"/><Relationship Id="rId7" Type="http://schemas.openxmlformats.org/officeDocument/2006/relationships/image" Target="../media/image118.pn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diagramLayout" Target="../diagrams/layout5.xml"/><Relationship Id="rId7" Type="http://schemas.openxmlformats.org/officeDocument/2006/relationships/image" Target="../media/image119.png"/><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0.png"/><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2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22.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diagramLayout" Target="../diagrams/layout7.xml"/><Relationship Id="rId7" Type="http://schemas.openxmlformats.org/officeDocument/2006/relationships/image" Target="../media/image12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diagramLayout" Target="../diagrams/layout8.xml"/><Relationship Id="rId7" Type="http://schemas.openxmlformats.org/officeDocument/2006/relationships/image" Target="../media/image127.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diagramLayout" Target="../diagrams/layout9.xml"/><Relationship Id="rId7" Type="http://schemas.openxmlformats.org/officeDocument/2006/relationships/image" Target="../media/image128.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2.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slide" Target="slide51.xml"/><Relationship Id="rId3" Type="http://schemas.openxmlformats.org/officeDocument/2006/relationships/slide" Target="slide40.xml"/><Relationship Id="rId7" Type="http://schemas.openxmlformats.org/officeDocument/2006/relationships/diagramLayout" Target="../diagrams/layout1.xml"/><Relationship Id="rId12" Type="http://schemas.openxmlformats.org/officeDocument/2006/relationships/slide" Target="slide39.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slide" Target="slide57.xml"/><Relationship Id="rId5" Type="http://schemas.openxmlformats.org/officeDocument/2006/relationships/slide" Target="slide53.xml"/><Relationship Id="rId15" Type="http://schemas.openxmlformats.org/officeDocument/2006/relationships/slide" Target="slide35.xml"/><Relationship Id="rId10" Type="http://schemas.microsoft.com/office/2007/relationships/diagramDrawing" Target="../diagrams/drawing1.xml"/><Relationship Id="rId4" Type="http://schemas.openxmlformats.org/officeDocument/2006/relationships/image" Target="../media/image49.png"/><Relationship Id="rId9" Type="http://schemas.openxmlformats.org/officeDocument/2006/relationships/diagramColors" Target="../diagrams/colors1.xml"/><Relationship Id="rId14" Type="http://schemas.openxmlformats.org/officeDocument/2006/relationships/slide" Target="slide55.xml"/></Relationships>
</file>

<file path=ppt/slides/_rels/slide8.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slide" Target="slide16.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4.png"/><Relationship Id="rId5" Type="http://schemas.openxmlformats.org/officeDocument/2006/relationships/image" Target="../media/image51.png"/><Relationship Id="rId15" Type="http://schemas.openxmlformats.org/officeDocument/2006/relationships/image" Target="../media/image56.png"/><Relationship Id="rId10" Type="http://schemas.openxmlformats.org/officeDocument/2006/relationships/slide" Target="slide15.xml"/><Relationship Id="rId4" Type="http://schemas.openxmlformats.org/officeDocument/2006/relationships/slide" Target="slide14.xml"/><Relationship Id="rId9" Type="http://schemas.openxmlformats.org/officeDocument/2006/relationships/image" Target="../media/image53.png"/><Relationship Id="rId14" Type="http://schemas.openxmlformats.org/officeDocument/2006/relationships/slide" Target="slide17.xml"/></Relationships>
</file>

<file path=ppt/slides/_rels/slide9.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62.png"/><Relationship Id="rId18" Type="http://schemas.openxmlformats.org/officeDocument/2006/relationships/slide" Target="slide20.xml"/><Relationship Id="rId3" Type="http://schemas.openxmlformats.org/officeDocument/2006/relationships/image" Target="../media/image57.png"/><Relationship Id="rId21" Type="http://schemas.openxmlformats.org/officeDocument/2006/relationships/image" Target="../media/image66.png"/><Relationship Id="rId7" Type="http://schemas.openxmlformats.org/officeDocument/2006/relationships/image" Target="../media/image59.png"/><Relationship Id="rId12" Type="http://schemas.openxmlformats.org/officeDocument/2006/relationships/slide" Target="slide28.xml"/><Relationship Id="rId17" Type="http://schemas.openxmlformats.org/officeDocument/2006/relationships/image" Target="../media/image64.png"/><Relationship Id="rId25" Type="http://schemas.openxmlformats.org/officeDocument/2006/relationships/image" Target="../media/image68.png"/><Relationship Id="rId2" Type="http://schemas.openxmlformats.org/officeDocument/2006/relationships/slide" Target="slide21.xml"/><Relationship Id="rId16" Type="http://schemas.openxmlformats.org/officeDocument/2006/relationships/slide" Target="slide19.xml"/><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image" Target="../media/image61.png"/><Relationship Id="rId24" Type="http://schemas.openxmlformats.org/officeDocument/2006/relationships/slide" Target="slide30.xml"/><Relationship Id="rId5" Type="http://schemas.openxmlformats.org/officeDocument/2006/relationships/image" Target="../media/image58.png"/><Relationship Id="rId15" Type="http://schemas.openxmlformats.org/officeDocument/2006/relationships/image" Target="../media/image63.png"/><Relationship Id="rId23" Type="http://schemas.openxmlformats.org/officeDocument/2006/relationships/image" Target="../media/image67.png"/><Relationship Id="rId10" Type="http://schemas.openxmlformats.org/officeDocument/2006/relationships/slide" Target="slide27.xml"/><Relationship Id="rId19" Type="http://schemas.openxmlformats.org/officeDocument/2006/relationships/image" Target="../media/image65.png"/><Relationship Id="rId4" Type="http://schemas.openxmlformats.org/officeDocument/2006/relationships/slide" Target="slide22.xml"/><Relationship Id="rId9" Type="http://schemas.openxmlformats.org/officeDocument/2006/relationships/image" Target="../media/image60.png"/><Relationship Id="rId14" Type="http://schemas.openxmlformats.org/officeDocument/2006/relationships/slide" Target="slide29.xml"/><Relationship Id="rId22" Type="http://schemas.openxmlformats.org/officeDocument/2006/relationships/slide" Target="slide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852401" cy="369332"/>
          </a:xfrm>
          <a:prstGeom prst="rect">
            <a:avLst/>
          </a:prstGeom>
        </p:spPr>
        <p:txBody>
          <a:bodyPr wrap="none">
            <a:spAutoFit/>
          </a:bodyPr>
          <a:lstStyle/>
          <a:p>
            <a:r>
              <a:rPr lang="es-ES" altLang="en-US" dirty="0">
                <a:solidFill>
                  <a:schemeClr val="accent1">
                    <a:lumMod val="75000"/>
                  </a:schemeClr>
                </a:solidFill>
              </a:rPr>
              <a:t>07</a:t>
            </a:r>
            <a:r>
              <a:rPr lang="en-US" dirty="0">
                <a:solidFill>
                  <a:schemeClr val="accent1">
                    <a:lumMod val="75000"/>
                  </a:schemeClr>
                </a:solidFill>
              </a:rPr>
              <a:t> de </a:t>
            </a:r>
            <a:r>
              <a:rPr lang="en-US" dirty="0" err="1">
                <a:solidFill>
                  <a:schemeClr val="accent1">
                    <a:lumMod val="75000"/>
                  </a:schemeClr>
                </a:solidFill>
              </a:rPr>
              <a:t>Diciembre</a:t>
            </a:r>
            <a:r>
              <a:rPr lang="en-US" dirty="0">
                <a:solidFill>
                  <a:schemeClr val="accent1">
                    <a:lumMod val="75000"/>
                  </a:schemeClr>
                </a:solidFill>
              </a:rPr>
              <a:t> de 2018  Version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E3C468-3606-4164-BF63-CE1FE9BB952B}"/>
              </a:ext>
            </a:extLst>
          </p:cNvPr>
          <p:cNvSpPr>
            <a:spLocks noGrp="1"/>
          </p:cNvSpPr>
          <p:nvPr>
            <p:ph type="title"/>
          </p:nvPr>
        </p:nvSpPr>
        <p:spPr>
          <a:xfrm>
            <a:off x="912768" y="2429643"/>
            <a:ext cx="3952846" cy="1325563"/>
          </a:xfrm>
        </p:spPr>
        <p:txBody>
          <a:bodyPr>
            <a:normAutofit/>
          </a:bodyPr>
          <a:lstStyle/>
          <a:p>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EEEA9B34-3456-4DD6-996F-664B72C41973}"/>
              </a:ext>
            </a:extLst>
          </p:cNvPr>
          <p:cNvCxnSpPr>
            <a:cxnSpLocks/>
          </p:cNvCxnSpPr>
          <p:nvPr/>
        </p:nvCxnSpPr>
        <p:spPr>
          <a:xfrm>
            <a:off x="862434" y="3635571"/>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471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2E96B2FA-A30D-4DE6-8B22-FD67A2FADCFC}"/>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14" name="Rectángulo 13">
            <a:extLst>
              <a:ext uri="{FF2B5EF4-FFF2-40B4-BE49-F238E27FC236}">
                <a16:creationId xmlns:a16="http://schemas.microsoft.com/office/drawing/2014/main" id="{D3AA7893-3691-40D6-916A-DB5AEA02DD97}"/>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 name="Título 3">
            <a:extLst>
              <a:ext uri="{FF2B5EF4-FFF2-40B4-BE49-F238E27FC236}">
                <a16:creationId xmlns:a16="http://schemas.microsoft.com/office/drawing/2014/main" id="{41161839-FAA6-4BD1-A6C2-A26BC167B848}"/>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Business Owner</a:t>
            </a:r>
          </a:p>
        </p:txBody>
      </p:sp>
      <p:cxnSp>
        <p:nvCxnSpPr>
          <p:cNvPr id="5" name="Conector recto 4">
            <a:extLst>
              <a:ext uri="{FF2B5EF4-FFF2-40B4-BE49-F238E27FC236}">
                <a16:creationId xmlns:a16="http://schemas.microsoft.com/office/drawing/2014/main" id="{4D1EC295-A48E-4DCD-B50A-5B0990B7745F}"/>
              </a:ext>
            </a:extLst>
          </p:cNvPr>
          <p:cNvCxnSpPr/>
          <p:nvPr/>
        </p:nvCxnSpPr>
        <p:spPr>
          <a:xfrm>
            <a:off x="645952"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29A59D95-C234-4205-96A5-3A3E3B26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43" y="1334175"/>
            <a:ext cx="3438541" cy="3438541"/>
          </a:xfrm>
          <a:prstGeom prst="rect">
            <a:avLst/>
          </a:prstGeom>
        </p:spPr>
      </p:pic>
      <p:sp>
        <p:nvSpPr>
          <p:cNvPr id="8" name="Rectángulo 7">
            <a:extLst>
              <a:ext uri="{FF2B5EF4-FFF2-40B4-BE49-F238E27FC236}">
                <a16:creationId xmlns:a16="http://schemas.microsoft.com/office/drawing/2014/main" id="{C0769C90-13CA-469B-B257-A3184571D0A9}"/>
              </a:ext>
            </a:extLst>
          </p:cNvPr>
          <p:cNvSpPr/>
          <p:nvPr/>
        </p:nvSpPr>
        <p:spPr>
          <a:xfrm>
            <a:off x="508001" y="4629076"/>
            <a:ext cx="4593705" cy="1815882"/>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Son los dueños del negocio, es una persona o un grupo de personas, que poseen un alto conocimiento del valor comercial del negocio, y el retorno de inversión que se espera. Además son los encargados de  conectar los Objetivos de los PI con los objetivos estratégicos de la organización.</a:t>
            </a:r>
          </a:p>
        </p:txBody>
      </p:sp>
      <p:sp>
        <p:nvSpPr>
          <p:cNvPr id="11" name="Rectángulo: esquinas redondeadas 10">
            <a:extLst>
              <a:ext uri="{FF2B5EF4-FFF2-40B4-BE49-F238E27FC236}">
                <a16:creationId xmlns:a16="http://schemas.microsoft.com/office/drawing/2014/main" id="{003F2E95-0BC8-4CCA-9B62-B4694656D2BC}"/>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3" name="Rectángulo 12">
            <a:extLst>
              <a:ext uri="{FF2B5EF4-FFF2-40B4-BE49-F238E27FC236}">
                <a16:creationId xmlns:a16="http://schemas.microsoft.com/office/drawing/2014/main" id="{35EFC573-3310-45FE-A47A-93A5B0A97D33}"/>
              </a:ext>
            </a:extLst>
          </p:cNvPr>
          <p:cNvSpPr/>
          <p:nvPr/>
        </p:nvSpPr>
        <p:spPr>
          <a:xfrm>
            <a:off x="5820229" y="1844039"/>
            <a:ext cx="5341323" cy="1815882"/>
          </a:xfrm>
          <a:prstGeom prst="rect">
            <a:avLst/>
          </a:prstGeom>
        </p:spPr>
        <p:txBody>
          <a:bodyPr wrap="square">
            <a:spAutoFit/>
          </a:bodyPr>
          <a:lstStyle/>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Identificar dependencias externas.</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Asignar un valor a cada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5" name="Rectángulo 14">
            <a:extLst>
              <a:ext uri="{FF2B5EF4-FFF2-40B4-BE49-F238E27FC236}">
                <a16:creationId xmlns:a16="http://schemas.microsoft.com/office/drawing/2014/main" id="{3C9E6E06-9F41-465A-804C-AB018AD561AA}"/>
              </a:ext>
            </a:extLst>
          </p:cNvPr>
          <p:cNvSpPr/>
          <p:nvPr/>
        </p:nvSpPr>
        <p:spPr>
          <a:xfrm>
            <a:off x="5689602" y="4743780"/>
            <a:ext cx="5659231" cy="1815882"/>
          </a:xfrm>
          <a:prstGeom prst="rect">
            <a:avLst/>
          </a:prstGeom>
        </p:spPr>
        <p:txBody>
          <a:bodyPr wrap="square">
            <a:spAutoFit/>
          </a:bodyPr>
          <a:lstStyle/>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revisar el alcance del MVP.</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 evaluar el valor real del negocio en el </a:t>
            </a:r>
            <a:r>
              <a:rPr lang="es-ES" altLang="en-US" sz="1400" dirty="0" err="1">
                <a:solidFill>
                  <a:srgbClr val="575756"/>
                </a:solidFill>
                <a:latin typeface="Arial" panose="020B0604020202020204" pitchFamily="34" charset="0"/>
                <a:cs typeface="Arial" panose="020B0604020202020204" pitchFamily="34" charset="0"/>
                <a:sym typeface="+mn-ea"/>
              </a:rPr>
              <a:t>Inspect</a:t>
            </a:r>
            <a:r>
              <a:rPr lang="es-ES" altLang="en-US" sz="1400" dirty="0">
                <a:solidFill>
                  <a:srgbClr val="575756"/>
                </a:solidFill>
                <a:latin typeface="Arial" panose="020B0604020202020204" pitchFamily="34" charset="0"/>
                <a:cs typeface="Arial" panose="020B0604020202020204" pitchFamily="34" charset="0"/>
                <a:sym typeface="+mn-ea"/>
              </a:rPr>
              <a:t> and </a:t>
            </a:r>
            <a:r>
              <a:rPr lang="es-ES" altLang="en-US" sz="1400" dirty="0" err="1">
                <a:solidFill>
                  <a:srgbClr val="575756"/>
                </a:solidFill>
                <a:latin typeface="Arial" panose="020B0604020202020204" pitchFamily="34" charset="0"/>
                <a:cs typeface="Arial" panose="020B0604020202020204" pitchFamily="34" charset="0"/>
                <a:sym typeface="+mn-ea"/>
              </a:rPr>
              <a:t>Adapt</a:t>
            </a:r>
            <a:r>
              <a:rPr lang="es-ES" altLang="en-US" sz="1400" dirty="0">
                <a:solidFill>
                  <a:srgbClr val="575756"/>
                </a:solidFill>
                <a:latin typeface="Arial" panose="020B0604020202020204" pitchFamily="34" charset="0"/>
                <a:cs typeface="Arial" panose="020B0604020202020204" pitchFamily="34" charset="0"/>
                <a:sym typeface="+mn-ea"/>
              </a:rPr>
              <a:t>.</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a la </a:t>
            </a:r>
            <a:r>
              <a:rPr lang="es-ES" altLang="en-US" sz="1400" dirty="0" err="1">
                <a:solidFill>
                  <a:srgbClr val="575756"/>
                </a:solidFill>
                <a:latin typeface="Arial" panose="020B0604020202020204" pitchFamily="34" charset="0"/>
                <a:cs typeface="Arial" panose="020B0604020202020204" pitchFamily="34" charset="0"/>
                <a:sym typeface="+mn-ea"/>
              </a:rPr>
              <a:t>System</a:t>
            </a:r>
            <a:r>
              <a:rPr lang="es-ES" altLang="en-US" sz="1400" dirty="0">
                <a:solidFill>
                  <a:srgbClr val="575756"/>
                </a:solidFill>
                <a:latin typeface="Arial" panose="020B0604020202020204" pitchFamily="34" charset="0"/>
                <a:cs typeface="Arial" panose="020B0604020202020204" pitchFamily="34" charset="0"/>
                <a:sym typeface="+mn-ea"/>
              </a:rPr>
              <a:t> Demo.</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y aportar en lo eventos donde se requiera su participación.</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Realizar </a:t>
            </a:r>
            <a:r>
              <a:rPr lang="es-ES" altLang="en-US" sz="1400" dirty="0" err="1">
                <a:solidFill>
                  <a:srgbClr val="575756"/>
                </a:solidFill>
                <a:latin typeface="Arial" panose="020B0604020202020204" pitchFamily="34" charset="0"/>
                <a:cs typeface="Arial" panose="020B0604020202020204" pitchFamily="34" charset="0"/>
                <a:sym typeface="+mn-ea"/>
              </a:rPr>
              <a:t>retroalimentacion</a:t>
            </a:r>
            <a:r>
              <a:rPr lang="es-ES" altLang="en-US" sz="1400" dirty="0">
                <a:solidFill>
                  <a:srgbClr val="575756"/>
                </a:solidFill>
                <a:latin typeface="Arial" panose="020B0604020202020204" pitchFamily="34" charset="0"/>
                <a:cs typeface="Arial" panose="020B0604020202020204" pitchFamily="34" charset="0"/>
                <a:sym typeface="+mn-ea"/>
              </a:rPr>
              <a:t> de las productos implementados.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gestionar impedimentos que le sean escalados.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impulsar la inversión en los equipo ágiles, para mejorar la entrega continua.</a:t>
            </a:r>
          </a:p>
        </p:txBody>
      </p:sp>
      <p:sp>
        <p:nvSpPr>
          <p:cNvPr id="16" name="Rectángulo: esquinas redondeadas 15">
            <a:extLst>
              <a:ext uri="{FF2B5EF4-FFF2-40B4-BE49-F238E27FC236}">
                <a16:creationId xmlns:a16="http://schemas.microsoft.com/office/drawing/2014/main" id="{C9007943-AB7B-40B2-91C5-CB02C77864DA}"/>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sp>
        <p:nvSpPr>
          <p:cNvPr id="18" name="Rectángulo: esquinas redondeadas 17">
            <a:hlinkClick r:id="rId3" action="ppaction://hlinksldjump"/>
            <a:extLst>
              <a:ext uri="{FF2B5EF4-FFF2-40B4-BE49-F238E27FC236}">
                <a16:creationId xmlns:a16="http://schemas.microsoft.com/office/drawing/2014/main" id="{C16AE1B8-7AE0-4596-94B2-4F784C67A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09481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err="1">
                <a:solidFill>
                  <a:srgbClr val="AD198D"/>
                </a:solidFill>
                <a:latin typeface="Candara" panose="020E0502030303020204" pitchFamily="34" charset="0"/>
              </a:rPr>
              <a:t>Product</a:t>
            </a:r>
            <a:r>
              <a:rPr lang="es-ES" sz="4000" b="1" dirty="0">
                <a:solidFill>
                  <a:srgbClr val="AD198D"/>
                </a:solidFill>
                <a:latin typeface="Candara" panose="020E0502030303020204" pitchFamily="34" charset="0"/>
              </a:rPr>
              <a:t> Management</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90540" y="4763034"/>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393E331E-7801-436A-BBA8-9328E795B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199" y="1929722"/>
            <a:ext cx="2714812" cy="2714812"/>
          </a:xfrm>
          <a:prstGeom prst="rect">
            <a:avLst/>
          </a:prstGeom>
        </p:spPr>
      </p:pic>
      <p:grpSp>
        <p:nvGrpSpPr>
          <p:cNvPr id="17" name="Grupo 16">
            <a:extLst>
              <a:ext uri="{FF2B5EF4-FFF2-40B4-BE49-F238E27FC236}">
                <a16:creationId xmlns:a16="http://schemas.microsoft.com/office/drawing/2014/main" id="{0BC28B51-D828-44F8-9AA2-D5BBF7DA36EB}"/>
              </a:ext>
            </a:extLst>
          </p:cNvPr>
          <p:cNvGrpSpPr/>
          <p:nvPr/>
        </p:nvGrpSpPr>
        <p:grpSpPr>
          <a:xfrm>
            <a:off x="492531" y="1376429"/>
            <a:ext cx="3223126" cy="5271111"/>
            <a:chOff x="5708516" y="1270721"/>
            <a:chExt cx="5457306" cy="5074843"/>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Realizar el entendimiento de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con las diferentes áreas del negocio, incluyendo a los PO de cada Equipo.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Crear, mantener y gestionar el backlog del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Priorizar con base en el valor del negocio.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Acompañar a los </a:t>
              </a:r>
              <a:r>
                <a:rPr lang="es-ES" altLang="en-US" sz="1200" dirty="0" err="1">
                  <a:solidFill>
                    <a:srgbClr val="575756"/>
                  </a:solidFill>
                  <a:latin typeface="Arial" panose="020B0604020202020204" pitchFamily="34" charset="0"/>
                  <a:cs typeface="Arial" panose="020B0604020202020204" pitchFamily="34" charset="0"/>
                  <a:sym typeface="+mn-ea"/>
                </a:rPr>
                <a:t>product</a:t>
              </a:r>
              <a:r>
                <a:rPr lang="es-ES" altLang="en-US" sz="1200" dirty="0">
                  <a:solidFill>
                    <a:srgbClr val="575756"/>
                  </a:solidFill>
                  <a:latin typeface="Arial" panose="020B0604020202020204" pitchFamily="34" charset="0"/>
                  <a:cs typeface="Arial" panose="020B0604020202020204" pitchFamily="34" charset="0"/>
                  <a:sym typeface="+mn-ea"/>
                </a:rPr>
                <a:t> </a:t>
              </a:r>
              <a:r>
                <a:rPr lang="es-ES" altLang="en-US" sz="1200" dirty="0" err="1">
                  <a:solidFill>
                    <a:srgbClr val="575756"/>
                  </a:solidFill>
                  <a:latin typeface="Arial" panose="020B0604020202020204" pitchFamily="34" charset="0"/>
                  <a:cs typeface="Arial" panose="020B0604020202020204" pitchFamily="34" charset="0"/>
                  <a:sym typeface="+mn-ea"/>
                </a:rPr>
                <a:t>owners</a:t>
              </a:r>
              <a:r>
                <a:rPr lang="es-ES" altLang="en-US" sz="1200" dirty="0">
                  <a:solidFill>
                    <a:srgbClr val="575756"/>
                  </a:solidFill>
                  <a:latin typeface="Arial" panose="020B0604020202020204" pitchFamily="34" charset="0"/>
                  <a:cs typeface="Arial" panose="020B0604020202020204" pitchFamily="34" charset="0"/>
                  <a:sym typeface="+mn-ea"/>
                </a:rPr>
                <a:t> en la implementación del producto, para aclarar dudas.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Escribir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donde se especifique de  forma clara y completa,  las funcionalidades solicitadas  y la hipótesis que se quieren probar.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Velar que los objetivos de los PI, se encuentren alineados con los objetivos de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Guiar a los Business Owner es la asignación de valor de cada </a:t>
              </a:r>
              <a:r>
                <a:rPr lang="es-ES" altLang="en-US" sz="1200" dirty="0" err="1">
                  <a:solidFill>
                    <a:srgbClr val="575756"/>
                  </a:solidFill>
                  <a:latin typeface="Arial" panose="020B0604020202020204" pitchFamily="34" charset="0"/>
                  <a:cs typeface="Arial" panose="020B0604020202020204" pitchFamily="34" charset="0"/>
                  <a:sym typeface="+mn-ea"/>
                </a:rPr>
                <a:t>feature</a:t>
              </a:r>
              <a:r>
                <a:rPr lang="es-ES" altLang="en-US" sz="1200" dirty="0">
                  <a:solidFill>
                    <a:srgbClr val="575756"/>
                  </a:solidFill>
                  <a:latin typeface="Arial" panose="020B0604020202020204" pitchFamily="34" charset="0"/>
                  <a:cs typeface="Arial" panose="020B0604020202020204" pitchFamily="34" charset="0"/>
                  <a:sym typeface="+mn-ea"/>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de programa.</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188238" y="1375794"/>
            <a:ext cx="3722815" cy="5271747"/>
            <a:chOff x="5659903" y="4525636"/>
            <a:chExt cx="3722815" cy="504730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rgbClr val="575756"/>
                  </a:solidFill>
                  <a:sym typeface="+mn-ea"/>
                </a:rPr>
                <a:t>Realizar el entendimiento de las </a:t>
              </a:r>
              <a:r>
                <a:rPr lang="es-ES" altLang="en-US" sz="1400" dirty="0" err="1">
                  <a:solidFill>
                    <a:srgbClr val="575756"/>
                  </a:solidFill>
                  <a:sym typeface="+mn-ea"/>
                </a:rPr>
                <a:t>features</a:t>
              </a:r>
              <a:r>
                <a:rPr lang="es-ES" altLang="en-US" sz="1400" dirty="0">
                  <a:solidFill>
                    <a:srgbClr val="575756"/>
                  </a:solidFill>
                  <a:sym typeface="+mn-ea"/>
                </a:rPr>
                <a:t>, con las diferentes áreas del negocio, incluyendo a los PO de cada Equipo.</a:t>
              </a:r>
            </a:p>
            <a:p>
              <a:pPr marL="285750" indent="-285750">
                <a:buFont typeface="Arial" panose="020B0604020202020204" pitchFamily="34" charset="0"/>
                <a:buChar char="•"/>
              </a:pPr>
              <a:r>
                <a:rPr lang="es-ES" altLang="en-US" sz="1400" dirty="0">
                  <a:solidFill>
                    <a:srgbClr val="575756"/>
                  </a:solidFill>
                  <a:sym typeface="+mn-ea"/>
                </a:rPr>
                <a:t>Crear, mantener y gestionar el backlog del programa.</a:t>
              </a:r>
            </a:p>
            <a:p>
              <a:pPr marL="285750" indent="-285750">
                <a:buFont typeface="Arial" panose="020B0604020202020204" pitchFamily="34" charset="0"/>
                <a:buChar char="•"/>
              </a:pPr>
              <a:r>
                <a:rPr lang="es-ES" altLang="en-US" sz="1400" dirty="0">
                  <a:solidFill>
                    <a:srgbClr val="575756"/>
                  </a:solidFill>
                  <a:sym typeface="+mn-ea"/>
                </a:rPr>
                <a:t>Priorizar con base en el valor del negocio.</a:t>
              </a:r>
            </a:p>
            <a:p>
              <a:pPr marL="285750" indent="-285750">
                <a:buFont typeface="Arial" panose="020B0604020202020204" pitchFamily="34" charset="0"/>
                <a:buChar char="•"/>
              </a:pPr>
              <a:r>
                <a:rPr lang="es-ES" altLang="en-US" sz="1400" dirty="0">
                  <a:solidFill>
                    <a:srgbClr val="575756"/>
                  </a:solidFill>
                  <a:sym typeface="+mn-ea"/>
                </a:rPr>
                <a:t>Acompañar a los </a:t>
              </a:r>
              <a:r>
                <a:rPr lang="es-ES" altLang="en-US" sz="1400" dirty="0" err="1">
                  <a:solidFill>
                    <a:srgbClr val="575756"/>
                  </a:solidFill>
                  <a:sym typeface="+mn-ea"/>
                </a:rPr>
                <a:t>product</a:t>
              </a:r>
              <a:r>
                <a:rPr lang="es-ES" altLang="en-US" sz="1400" dirty="0">
                  <a:solidFill>
                    <a:srgbClr val="575756"/>
                  </a:solidFill>
                  <a:sym typeface="+mn-ea"/>
                </a:rPr>
                <a:t> </a:t>
              </a:r>
              <a:r>
                <a:rPr lang="es-ES" altLang="en-US" sz="1400" dirty="0" err="1">
                  <a:solidFill>
                    <a:srgbClr val="575756"/>
                  </a:solidFill>
                  <a:sym typeface="+mn-ea"/>
                </a:rPr>
                <a:t>owners</a:t>
              </a:r>
              <a:r>
                <a:rPr lang="es-ES" altLang="en-US" sz="1400" dirty="0">
                  <a:solidFill>
                    <a:srgbClr val="575756"/>
                  </a:solidFill>
                  <a:sym typeface="+mn-ea"/>
                </a:rPr>
                <a:t> en la implementación del producto, para aclarar dudas.</a:t>
              </a:r>
            </a:p>
            <a:p>
              <a:pPr marL="285750" indent="-285750">
                <a:buFont typeface="Arial" panose="020B0604020202020204" pitchFamily="34" charset="0"/>
                <a:buChar char="•"/>
              </a:pPr>
              <a:r>
                <a:rPr lang="es-ES" altLang="en-US" sz="1400" dirty="0">
                  <a:solidFill>
                    <a:srgbClr val="575756"/>
                  </a:solidFill>
                  <a:sym typeface="+mn-ea"/>
                </a:rPr>
                <a:t>Escribir las </a:t>
              </a:r>
              <a:r>
                <a:rPr lang="es-ES" altLang="en-US" sz="1400" dirty="0" err="1">
                  <a:solidFill>
                    <a:srgbClr val="575756"/>
                  </a:solidFill>
                  <a:sym typeface="+mn-ea"/>
                </a:rPr>
                <a:t>Features</a:t>
              </a:r>
              <a:r>
                <a:rPr lang="es-ES" altLang="en-US" sz="1400" dirty="0">
                  <a:solidFill>
                    <a:srgbClr val="575756"/>
                  </a:solidFill>
                  <a:sym typeface="+mn-ea"/>
                </a:rPr>
                <a:t>, donde se especifique de  forma clara y completa,  las funcionalidades solicitadas  y la hipótesis que se quieren probar.</a:t>
              </a:r>
            </a:p>
            <a:p>
              <a:pPr marL="285750" indent="-285750">
                <a:buFont typeface="Arial" panose="020B0604020202020204" pitchFamily="34" charset="0"/>
                <a:buChar char="•"/>
              </a:pPr>
              <a:r>
                <a:rPr lang="es-ES" altLang="en-US" sz="1400" dirty="0">
                  <a:solidFill>
                    <a:srgbClr val="575756"/>
                  </a:solidFill>
                  <a:sym typeface="+mn-ea"/>
                </a:rPr>
                <a:t>Velar que los objetivos de los PI, se encuentren alineados con los objetivos de la organización.</a:t>
              </a:r>
            </a:p>
            <a:p>
              <a:pPr marL="285750" indent="-285750">
                <a:buFont typeface="Arial" panose="020B0604020202020204" pitchFamily="34" charset="0"/>
                <a:buChar char="•"/>
              </a:pPr>
              <a:r>
                <a:rPr lang="es-ES" altLang="en-US" sz="1400" dirty="0">
                  <a:solidFill>
                    <a:srgbClr val="575756"/>
                  </a:solidFill>
                  <a:sym typeface="+mn-ea"/>
                </a:rPr>
                <a:t>Guiar a los Business Owner es la asignación de valor de cada </a:t>
              </a:r>
              <a:r>
                <a:rPr lang="es-ES" altLang="en-US" sz="1400" dirty="0" err="1">
                  <a:solidFill>
                    <a:srgbClr val="575756"/>
                  </a:solidFill>
                  <a:sym typeface="+mn-ea"/>
                </a:rPr>
                <a:t>feature</a:t>
              </a:r>
              <a:r>
                <a:rPr lang="es-ES" altLang="en-US" sz="1400" dirty="0">
                  <a:solidFill>
                    <a:srgbClr val="575756"/>
                  </a:solidFill>
                  <a:sym typeface="+mn-ea"/>
                </a:rPr>
                <a:t>.</a:t>
              </a:r>
            </a:p>
            <a:p>
              <a:pPr marL="285750" indent="-285750">
                <a:buFont typeface="Arial" panose="020B0604020202020204" pitchFamily="34" charset="0"/>
                <a:buChar char="•"/>
              </a:pPr>
              <a:r>
                <a:rPr lang="es-ES" altLang="en-US" sz="1400" dirty="0">
                  <a:solidFill>
                    <a:srgbClr val="575756"/>
                  </a:solidFill>
                  <a:sym typeface="+mn-ea"/>
                </a:rPr>
                <a:t>Definir el alcance del MVP a nivel de programa.</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3"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12161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RTE</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077218"/>
          </a:xfrm>
          <a:prstGeom prst="rect">
            <a:avLst/>
          </a:prstGeom>
        </p:spPr>
        <p:txBody>
          <a:bodyPr wrap="square">
            <a:spAutoFit/>
          </a:bodyPr>
          <a:lstStyle/>
          <a:p>
            <a:pPr>
              <a:buNone/>
            </a:pPr>
            <a:r>
              <a:rPr lang="es-ES" altLang="en-US" sz="1600" dirty="0">
                <a:solidFill>
                  <a:srgbClr val="575756"/>
                </a:solidFill>
              </a:rPr>
              <a:t>Es el líder servicial a nivel de programa, que se encarga de acompañar y apoyar a los trenes durante la generación de incrementos de valor.</a:t>
            </a:r>
          </a:p>
        </p:txBody>
      </p:sp>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a los scrum master en gestionar impedimentos, que son escalados para ser resueltos a nivel de programa.</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el PI </a:t>
            </a:r>
            <a:r>
              <a:rPr lang="es-ES" altLang="en-US" sz="1100" dirty="0" err="1">
                <a:solidFill>
                  <a:srgbClr val="575756"/>
                </a:solidFill>
                <a:latin typeface="Arial" panose="020B0604020202020204" pitchFamily="34" charset="0"/>
                <a:cs typeface="Arial" panose="020B0604020202020204" pitchFamily="34" charset="0"/>
              </a:rPr>
              <a:t>planning</a:t>
            </a:r>
            <a:r>
              <a:rPr lang="es-ES" altLang="en-US" sz="1100" dirty="0">
                <a:solidFill>
                  <a:srgbClr val="575756"/>
                </a:solidFill>
                <a:latin typeface="Arial" panose="020B0604020202020204" pitchFamily="34" charset="0"/>
                <a:cs typeface="Arial" panose="020B0604020202020204" pitchFamily="34" charset="0"/>
              </a:rPr>
              <a:t>, siendo un canalizador de las necesidades los Business </a:t>
            </a:r>
            <a:r>
              <a:rPr lang="es-ES" altLang="en-US" sz="1100" dirty="0" err="1">
                <a:solidFill>
                  <a:srgbClr val="575756"/>
                </a:solidFill>
                <a:latin typeface="Arial" panose="020B0604020202020204" pitchFamily="34" charset="0"/>
                <a:cs typeface="Arial" panose="020B0604020202020204" pitchFamily="34" charset="0"/>
              </a:rPr>
              <a:t>Owners</a:t>
            </a:r>
            <a:r>
              <a:rPr lang="es-ES" altLang="en-US" sz="1100" dirty="0">
                <a:solidFill>
                  <a:srgbClr val="575756"/>
                </a:solidFill>
                <a:latin typeface="Arial" panose="020B0604020202020204" pitchFamily="34" charset="0"/>
                <a:cs typeface="Arial" panose="020B0604020202020204" pitchFamily="34" charset="0"/>
              </a:rPr>
              <a:t>, a través del uso de habilidades de negociación y comunicación.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Asistir y aportar en lo eventos donde se requiera su participación.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Mantener el Backlog de </a:t>
            </a:r>
            <a:r>
              <a:rPr lang="es-ES" altLang="en-US" sz="1100" dirty="0" err="1">
                <a:solidFill>
                  <a:srgbClr val="575756"/>
                </a:solidFill>
                <a:latin typeface="Arial" panose="020B0604020202020204" pitchFamily="34" charset="0"/>
                <a:cs typeface="Arial" panose="020B0604020202020204" pitchFamily="34" charset="0"/>
              </a:rPr>
              <a:t>Features</a:t>
            </a:r>
            <a:r>
              <a:rPr lang="es-ES" altLang="en-US" sz="1100" dirty="0">
                <a:solidFill>
                  <a:srgbClr val="575756"/>
                </a:solidFill>
                <a:latin typeface="Arial" panose="020B0604020202020204" pitchFamily="34" charset="0"/>
                <a:cs typeface="Arial" panose="020B0604020202020204" pitchFamily="34" charset="0"/>
              </a:rPr>
              <a:t>, siempre visible y actualizado.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Garantizar el buen uso de los marcos de trabajo y herramientas  ágiles y guiar a lo roles de programa a lograr los objetivos del proyecto o servicio basándose en las buenas practicas.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Liderar los trenes  ágiles.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eventos de programa como: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Scrum de Scrums,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Inception</a:t>
            </a:r>
            <a:r>
              <a:rPr lang="es-ES" altLang="en-US" sz="1200" dirty="0">
                <a:solidFill>
                  <a:srgbClr val="575756"/>
                </a:solidFill>
                <a:latin typeface="Arial" panose="020B0604020202020204" pitchFamily="34" charset="0"/>
                <a:cs typeface="Arial" panose="020B0604020202020204" pitchFamily="34" charset="0"/>
              </a:rPr>
              <a:t> de programa, Refinamiento de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System</a:t>
            </a:r>
            <a:r>
              <a:rPr lang="es-ES" altLang="en-US" sz="1200" dirty="0">
                <a:solidFill>
                  <a:srgbClr val="575756"/>
                </a:solidFill>
                <a:latin typeface="Arial" panose="020B0604020202020204" pitchFamily="34" charset="0"/>
                <a:cs typeface="Arial" panose="020B0604020202020204" pitchFamily="34" charset="0"/>
              </a:rPr>
              <a:t> Demo.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el </a:t>
            </a:r>
            <a:r>
              <a:rPr lang="es-ES" altLang="en-US" sz="1200" dirty="0" err="1">
                <a:solidFill>
                  <a:srgbClr val="575756"/>
                </a:solidFill>
                <a:latin typeface="Arial" panose="020B0604020202020204" pitchFamily="34" charset="0"/>
                <a:cs typeface="Arial" panose="020B0604020202020204" pitchFamily="34" charset="0"/>
              </a:rPr>
              <a:t>program</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Board</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Riesgo a nivel de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 los  roles de programa, en la adopción del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de trabajo.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el Plan de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Mapas de Riesgos.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Validar que los equipos, estén alineados con los objetivos del PI.</a:t>
            </a:r>
            <a:endParaRPr lang="es-CO" dirty="0">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pic>
        <p:nvPicPr>
          <p:cNvPr id="3" name="Imagen 2">
            <a:extLst>
              <a:ext uri="{FF2B5EF4-FFF2-40B4-BE49-F238E27FC236}">
                <a16:creationId xmlns:a16="http://schemas.microsoft.com/office/drawing/2014/main" id="{69D34B19-1B64-4411-A0AC-59B6C9838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68" y="1825322"/>
            <a:ext cx="2728239" cy="2728239"/>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296171AC-16BF-4A0C-92F8-8A851F10EBCE}"/>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86074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err="1">
                <a:solidFill>
                  <a:srgbClr val="AD198D"/>
                </a:solidFill>
                <a:latin typeface="Candara" panose="020E0502030303020204" pitchFamily="34" charset="0"/>
              </a:rPr>
              <a:t>System</a:t>
            </a:r>
            <a:r>
              <a:rPr lang="es-ES" sz="4000" b="1" dirty="0">
                <a:solidFill>
                  <a:srgbClr val="AD198D"/>
                </a:solidFill>
                <a:latin typeface="Candara" panose="020E0502030303020204" pitchFamily="34" charset="0"/>
              </a:rPr>
              <a:t> </a:t>
            </a:r>
            <a:r>
              <a:rPr lang="es-ES" sz="4000" b="1" dirty="0" err="1">
                <a:solidFill>
                  <a:srgbClr val="AD198D"/>
                </a:solidFill>
                <a:latin typeface="Candara" panose="020E0502030303020204" pitchFamily="34" charset="0"/>
              </a:rPr>
              <a:t>Architect</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323439"/>
          </a:xfrm>
          <a:prstGeom prst="rect">
            <a:avLst/>
          </a:prstGeom>
        </p:spPr>
        <p:txBody>
          <a:bodyPr wrap="square">
            <a:spAutoFit/>
          </a:bodyPr>
          <a:lstStyle/>
          <a:p>
            <a:pPr algn="just">
              <a:buNone/>
            </a:pPr>
            <a:r>
              <a:rPr lang="es-ES" altLang="en-US" sz="1600" dirty="0">
                <a:solidFill>
                  <a:srgbClr val="575756"/>
                </a:solidFill>
              </a:rPr>
              <a:t>Representa una persona o un equipo, que provee las definiciones técnicas y arquitectónicas de la solución  que será implementada por los equipos ágiles y/o trenes ágiles.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818521"/>
            <a:ext cx="5688930" cy="18390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 el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realizar un diseño a alto nivel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continua exploración y ayudar a gestionar los </a:t>
            </a:r>
            <a:r>
              <a:rPr lang="es-ES" altLang="en-US" sz="1200" dirty="0" err="1">
                <a:solidFill>
                  <a:srgbClr val="575756"/>
                </a:solidFill>
                <a:latin typeface="Arial" panose="020B0604020202020204" pitchFamily="34" charset="0"/>
                <a:cs typeface="Arial" panose="020B0604020202020204" pitchFamily="34" charset="0"/>
              </a:rPr>
              <a:t>Enabler</a:t>
            </a:r>
            <a:r>
              <a:rPr lang="es-ES" altLang="en-US" sz="1200" dirty="0">
                <a:solidFill>
                  <a:srgbClr val="575756"/>
                </a:solidFill>
                <a:latin typeface="Arial" panose="020B0604020202020204" pitchFamily="34" charset="0"/>
                <a:cs typeface="Arial" panose="020B0604020202020204" pitchFamily="34" charset="0"/>
              </a:rPr>
              <a:t>, para mejorar la arquitectura y calidad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Definir los estándares técnicos y de arquitectura para la construcción de productos.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Participar en la definición de requisitos no funcionales.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Proveer la arquitectura base de la solución.</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3850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nvGrpSpPr>
          <p:cNvPr id="8" name="Grupo 7">
            <a:extLst>
              <a:ext uri="{FF2B5EF4-FFF2-40B4-BE49-F238E27FC236}">
                <a16:creationId xmlns:a16="http://schemas.microsoft.com/office/drawing/2014/main" id="{B3A6C510-946F-4B90-8130-BE4B0C1883DC}"/>
              </a:ext>
            </a:extLst>
          </p:cNvPr>
          <p:cNvGrpSpPr/>
          <p:nvPr/>
        </p:nvGrpSpPr>
        <p:grpSpPr>
          <a:xfrm>
            <a:off x="5659903" y="3847093"/>
            <a:ext cx="5688930" cy="2571320"/>
            <a:chOff x="5659903" y="4075693"/>
            <a:chExt cx="5688930" cy="2571320"/>
          </a:xfrm>
        </p:grpSpPr>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Identificar dependencias externas.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Asignar un valor a cada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pic>
        <p:nvPicPr>
          <p:cNvPr id="7" name="Imagen 6">
            <a:extLst>
              <a:ext uri="{FF2B5EF4-FFF2-40B4-BE49-F238E27FC236}">
                <a16:creationId xmlns:a16="http://schemas.microsoft.com/office/drawing/2014/main" id="{FCC689D4-2F13-456F-9F8B-C6B027FFF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27" y="1417555"/>
            <a:ext cx="3102196" cy="3102196"/>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E3BFFC16-DD05-458E-A4FF-05B5B1ABFD6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33316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DEV </a:t>
            </a:r>
            <a:r>
              <a:rPr lang="es-ES" sz="4000" b="1" dirty="0" err="1">
                <a:solidFill>
                  <a:srgbClr val="AD198D"/>
                </a:solidFill>
                <a:latin typeface="Candara" panose="020E0502030303020204" pitchFamily="34" charset="0"/>
              </a:rPr>
              <a:t>Team</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incremento de producto, con valor y calidad.</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Comunicar impedimentos y riesgos, identificados en la iteración al scrum Master.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el cumplimiento de las </a:t>
              </a:r>
              <a:r>
                <a:rPr lang="es-ES" altLang="en-US" sz="1200" dirty="0" err="1">
                  <a:solidFill>
                    <a:srgbClr val="575756"/>
                  </a:solidFill>
                  <a:latin typeface="Arial" panose="020B0604020202020204" pitchFamily="34" charset="0"/>
                  <a:cs typeface="Arial" panose="020B0604020202020204" pitchFamily="34" charset="0"/>
                </a:rPr>
                <a:t>Daily</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70"/>
            <a:ext cx="5204184" cy="2189300"/>
            <a:chOff x="5659903" y="4525636"/>
            <a:chExt cx="3722815" cy="202115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62471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Trabajar de manera colaborativa y en equipo.</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auto organizados y gestionar sus propias tareas.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Comunicarse de manera asertiva y no violenta con sus compañeros.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Contribuir a la mejora continua desde su perspectiva y conocimientos.</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485709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Scrum 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323439"/>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rgbClr val="575756"/>
                </a:solidFill>
                <a:latin typeface="Arial" panose="020B0604020202020204" pitchFamily="34" charset="0"/>
                <a:cs typeface="Arial" panose="020B0604020202020204" pitchFamily="34" charset="0"/>
              </a:rPr>
              <a:t>framework</a:t>
            </a:r>
            <a:r>
              <a:rPr lang="es-ES" altLang="en-US" sz="1600" dirty="0">
                <a:solidFill>
                  <a:srgbClr val="575756"/>
                </a:solidFill>
                <a:latin typeface="Arial" panose="020B0604020202020204" pitchFamily="34" charset="0"/>
                <a:cs typeface="Arial" panose="020B0604020202020204" pitchFamily="34" charset="0"/>
              </a:rPr>
              <a:t> de trabajo ágil, también apoya al equipo para solucionar o escalar impedimentos.</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492531" y="1816800"/>
            <a:ext cx="3223126" cy="4526849"/>
            <a:chOff x="5708516" y="1270721"/>
            <a:chExt cx="5457306"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4"/>
              <a:ext cx="5457306"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Enseñar 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impedimentos.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Escalar Impedimentos que no estén a su alcance.</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Proteger al equipo de personas y situaciones externas que puedan afectar la productividad del mismo.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PO, para que gestione un buen Backlog.</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que el equipo cuente las herramientas necesarias para el desarrollo de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91847" y="1911114"/>
            <a:ext cx="3722815" cy="2338956"/>
            <a:chOff x="5659903" y="4525636"/>
            <a:chExt cx="3722815" cy="223937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18429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744" y="2009314"/>
            <a:ext cx="2556616" cy="2556616"/>
          </a:xfrm>
          <a:prstGeom prst="rect">
            <a:avLst/>
          </a:prstGeom>
        </p:spPr>
      </p:pic>
    </p:spTree>
    <p:extLst>
      <p:ext uri="{BB962C8B-B14F-4D97-AF65-F5344CB8AC3E}">
        <p14:creationId xmlns:p14="http://schemas.microsoft.com/office/powerpoint/2010/main" val="294944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err="1">
                <a:solidFill>
                  <a:srgbClr val="AD198D"/>
                </a:solidFill>
                <a:latin typeface="Candara" panose="020E0502030303020204" pitchFamily="34" charset="0"/>
              </a:rPr>
              <a:t>Product</a:t>
            </a:r>
            <a:r>
              <a:rPr lang="es-ES" sz="4000" b="1" dirty="0">
                <a:solidFill>
                  <a:srgbClr val="AD198D"/>
                </a:solidFill>
                <a:latin typeface="Candara" panose="020E0502030303020204" pitchFamily="34" charset="0"/>
              </a:rPr>
              <a: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077218"/>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dueño del producto a nivel equipo, 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el entendimiento del producto al equipo de una manera clara y especifica.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Crear, mantener y gestionar el backlog del equipo. priorizar con base en el valor del negocio.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en la implementación del producto, para aclarar dudas.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Escribir las HU, donde se especifique de  forma clara y completa,  las funcionalidades solicitadas.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equipo.</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36562" y="1624595"/>
            <a:ext cx="3722815"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durante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 para asegurar que el entendimiento de su necesidad y de la solución es claro.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al equipo, para tener un foco  en común de acuerdo a la priorización del backlog.</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Apoyar al Scrum Master en la gestión de impedimentos, en casos que se requiera.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Conocer estado real del avance del proyecto.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Asistir a los eventos y/o ceremonias, en los cuales se requiera su participación.</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Mantener 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Tree>
    <p:extLst>
      <p:ext uri="{BB962C8B-B14F-4D97-AF65-F5344CB8AC3E}">
        <p14:creationId xmlns:p14="http://schemas.microsoft.com/office/powerpoint/2010/main" val="3444362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9311C33C-BF78-4C19-A7E3-1A55291B1C7B}"/>
              </a:ext>
            </a:extLst>
          </p:cNvPr>
          <p:cNvSpPr>
            <a:spLocks noGrp="1"/>
          </p:cNvSpPr>
          <p:nvPr>
            <p:ph type="title"/>
          </p:nvPr>
        </p:nvSpPr>
        <p:spPr>
          <a:xfrm>
            <a:off x="787400" y="2332037"/>
            <a:ext cx="10515600" cy="1325563"/>
          </a:xfrm>
        </p:spPr>
        <p:txBody>
          <a:bodyPr>
            <a:normAutofit/>
          </a:bodyPr>
          <a:lstStyle/>
          <a:p>
            <a:r>
              <a:rPr lang="es-ES" sz="7200" b="1" dirty="0">
                <a:solidFill>
                  <a:srgbClr val="AD198D"/>
                </a:solidFill>
                <a:latin typeface="Candara" panose="020E0502030303020204" pitchFamily="34" charset="0"/>
              </a:rPr>
              <a:t>Artefactos</a:t>
            </a:r>
          </a:p>
        </p:txBody>
      </p:sp>
      <p:cxnSp>
        <p:nvCxnSpPr>
          <p:cNvPr id="5" name="Conector recto 4">
            <a:extLst>
              <a:ext uri="{FF2B5EF4-FFF2-40B4-BE49-F238E27FC236}">
                <a16:creationId xmlns:a16="http://schemas.microsoft.com/office/drawing/2014/main" id="{61726ACF-EE15-489A-87BF-2D4C07EA1371}"/>
              </a:ext>
            </a:extLst>
          </p:cNvPr>
          <p:cNvCxnSpPr>
            <a:cxnSpLocks/>
          </p:cNvCxnSpPr>
          <p:nvPr/>
        </p:nvCxnSpPr>
        <p:spPr>
          <a:xfrm>
            <a:off x="787400" y="3429000"/>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5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Definition</a:t>
            </a:r>
            <a:r>
              <a:rPr lang="es-ES" b="1" dirty="0">
                <a:solidFill>
                  <a:srgbClr val="AD198D"/>
                </a:solidFill>
                <a:sym typeface="+mn-ea"/>
              </a:rPr>
              <a:t> </a:t>
            </a:r>
            <a:r>
              <a:rPr lang="es-ES" b="1" dirty="0" err="1">
                <a:solidFill>
                  <a:srgbClr val="AD198D"/>
                </a:solidFill>
                <a:sym typeface="+mn-ea"/>
              </a:rPr>
              <a:t>of</a:t>
            </a:r>
            <a:r>
              <a:rPr lang="es-ES" b="1" dirty="0">
                <a:solidFill>
                  <a:srgbClr val="AD198D"/>
                </a:solidFill>
                <a:sym typeface="+mn-ea"/>
              </a:rPr>
              <a:t> </a:t>
            </a:r>
            <a:r>
              <a:rPr lang="es-ES" b="1" dirty="0" err="1">
                <a:solidFill>
                  <a:srgbClr val="AD198D"/>
                </a:solidFill>
                <a:sym typeface="+mn-ea"/>
              </a:rPr>
              <a:t>Ready</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Tabla 2">
            <a:extLst>
              <a:ext uri="{FF2B5EF4-FFF2-40B4-BE49-F238E27FC236}">
                <a16:creationId xmlns:a16="http://schemas.microsoft.com/office/drawing/2014/main" id="{92455174-5F8E-4D28-AAE1-2085A53CD6D5}"/>
              </a:ext>
            </a:extLst>
          </p:cNvPr>
          <p:cNvGraphicFramePr>
            <a:graphicFrameLocks noGrp="1"/>
          </p:cNvGraphicFramePr>
          <p:nvPr>
            <p:extLst>
              <p:ext uri="{D42A27DB-BD31-4B8C-83A1-F6EECF244321}">
                <p14:modId xmlns:p14="http://schemas.microsoft.com/office/powerpoint/2010/main" val="2556032888"/>
              </p:ext>
            </p:extLst>
          </p:nvPr>
        </p:nvGraphicFramePr>
        <p:xfrm>
          <a:off x="4421464" y="1723345"/>
          <a:ext cx="2641600" cy="22293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61823064"/>
                    </a:ext>
                  </a:extLst>
                </a:gridCol>
              </a:tblGrid>
              <a:tr h="342016">
                <a:tc>
                  <a:txBody>
                    <a:bodyPr/>
                    <a:lstStyle/>
                    <a:p>
                      <a:pPr>
                        <a:lnSpc>
                          <a:spcPct val="107000"/>
                        </a:lnSpc>
                        <a:spcAft>
                          <a:spcPts val="800"/>
                        </a:spcAft>
                      </a:pPr>
                      <a:r>
                        <a:rPr lang="es-ES" sz="1400" dirty="0">
                          <a:solidFill>
                            <a:schemeClr val="bg1"/>
                          </a:solidFill>
                          <a:effectLst/>
                          <a:latin typeface="Arial" panose="020B0604020202020204" pitchFamily="34" charset="0"/>
                          <a:cs typeface="Arial" panose="020B0604020202020204" pitchFamily="34" charset="0"/>
                        </a:rPr>
                        <a:t>Qué Es?</a:t>
                      </a:r>
                      <a:endParaRPr lang="es-CO"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792217347"/>
                  </a:ext>
                </a:extLst>
              </a:tr>
              <a:tr h="1887321">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preparada para ser incluida en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43604443"/>
                  </a:ext>
                </a:extLst>
              </a:tr>
            </a:tbl>
          </a:graphicData>
        </a:graphic>
      </p:graphicFrame>
      <p:graphicFrame>
        <p:nvGraphicFramePr>
          <p:cNvPr id="6" name="Tabla 5">
            <a:extLst>
              <a:ext uri="{FF2B5EF4-FFF2-40B4-BE49-F238E27FC236}">
                <a16:creationId xmlns:a16="http://schemas.microsoft.com/office/drawing/2014/main" id="{BBF326D8-73AC-4097-BA4D-8DD82B631471}"/>
              </a:ext>
            </a:extLst>
          </p:cNvPr>
          <p:cNvGraphicFramePr>
            <a:graphicFrameLocks noGrp="1"/>
          </p:cNvGraphicFramePr>
          <p:nvPr>
            <p:extLst>
              <p:ext uri="{D42A27DB-BD31-4B8C-83A1-F6EECF244321}">
                <p14:modId xmlns:p14="http://schemas.microsoft.com/office/powerpoint/2010/main" val="2720842585"/>
              </p:ext>
            </p:extLst>
          </p:nvPr>
        </p:nvGraphicFramePr>
        <p:xfrm>
          <a:off x="7375528" y="1740779"/>
          <a:ext cx="2641600" cy="219446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05382927"/>
                    </a:ext>
                  </a:extLst>
                </a:gridCol>
              </a:tblGrid>
              <a:tr h="0">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4067473444"/>
                  </a:ext>
                </a:extLst>
              </a:tr>
              <a:tr h="18848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Mitigar, riesgos de incumplimiento, por no contar con la claridad y herramientas necesarias para la implementación de una HU dentro de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86152786"/>
                  </a:ext>
                </a:extLst>
              </a:tr>
            </a:tbl>
          </a:graphicData>
        </a:graphic>
      </p:graphicFrame>
      <p:graphicFrame>
        <p:nvGraphicFramePr>
          <p:cNvPr id="7" name="Tabla 6">
            <a:extLst>
              <a:ext uri="{FF2B5EF4-FFF2-40B4-BE49-F238E27FC236}">
                <a16:creationId xmlns:a16="http://schemas.microsoft.com/office/drawing/2014/main" id="{ACCE2DBB-2EAB-466F-860F-DF454AD0BB96}"/>
              </a:ext>
            </a:extLst>
          </p:cNvPr>
          <p:cNvGraphicFramePr>
            <a:graphicFrameLocks noGrp="1"/>
          </p:cNvGraphicFramePr>
          <p:nvPr>
            <p:extLst>
              <p:ext uri="{D42A27DB-BD31-4B8C-83A1-F6EECF244321}">
                <p14:modId xmlns:p14="http://schemas.microsoft.com/office/powerpoint/2010/main" val="3342945142"/>
              </p:ext>
            </p:extLst>
          </p:nvPr>
        </p:nvGraphicFramePr>
        <p:xfrm>
          <a:off x="4421464" y="4209494"/>
          <a:ext cx="2641600" cy="223830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183705823"/>
                    </a:ext>
                  </a:extLst>
                </a:gridCol>
              </a:tblGrid>
              <a:tr h="235952">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46409104"/>
                  </a:ext>
                </a:extLst>
              </a:tr>
              <a:tr h="1928682">
                <a:tc>
                  <a:txBody>
                    <a:bodyPr/>
                    <a:lstStyle/>
                    <a:p>
                      <a:pPr>
                        <a:lnSpc>
                          <a:spcPct val="107000"/>
                        </a:lnSpc>
                        <a:spcAft>
                          <a:spcPts val="800"/>
                        </a:spcAft>
                      </a:pPr>
                      <a:r>
                        <a:rPr lang="es-ES" sz="1400" dirty="0">
                          <a:solidFill>
                            <a:srgbClr val="575756"/>
                          </a:solidFill>
                          <a:effectLst/>
                        </a:rPr>
                        <a:t>Todo el Equipo. Este artefacto es recomendado revisarlo cada iteración, para validar si es necesaria alguna actualización</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43065076"/>
                  </a:ext>
                </a:extLst>
              </a:tr>
            </a:tbl>
          </a:graphicData>
        </a:graphic>
      </p:graphicFrame>
      <p:pic>
        <p:nvPicPr>
          <p:cNvPr id="10" name="Imagen 9" descr="C:\Users\Rene\Downloads\portapapeles.png">
            <a:extLst>
              <a:ext uri="{FF2B5EF4-FFF2-40B4-BE49-F238E27FC236}">
                <a16:creationId xmlns:a16="http://schemas.microsoft.com/office/drawing/2014/main" id="{1C4A183D-4B3B-44BB-B009-FC8F66EFD7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66430" y="2315319"/>
            <a:ext cx="2404745" cy="2848147"/>
          </a:xfrm>
          <a:prstGeom prst="rect">
            <a:avLst/>
          </a:prstGeom>
          <a:noFill/>
          <a:ln>
            <a:noFill/>
          </a:ln>
        </p:spPr>
      </p:pic>
      <p:sp>
        <p:nvSpPr>
          <p:cNvPr id="9" name="Rectángulo: esquinas redondeadas 8">
            <a:hlinkClick r:id="rId3" action="ppaction://hlinksldjump"/>
            <a:extLst>
              <a:ext uri="{FF2B5EF4-FFF2-40B4-BE49-F238E27FC236}">
                <a16:creationId xmlns:a16="http://schemas.microsoft.com/office/drawing/2014/main" id="{BED6502B-0A77-4F1A-9EA1-8E1B719C4D4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a:t>Safe es un marco de trabajo de escalado agil a nivel corporacion,  basado en practicas lean y Ágil, permite  que las organizaciones a traves de la definicion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pic>
        <p:nvPicPr>
          <p:cNvPr id="9" name="Marcador de posición de contenido 8"/>
          <p:cNvPicPr>
            <a:picLocks noGrp="1" noChangeAspect="1"/>
          </p:cNvPicPr>
          <p:nvPr>
            <p:ph sz="half" idx="1"/>
          </p:nvPr>
        </p:nvPicPr>
        <p:blipFill>
          <a:blip r:embed="rId2"/>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5537200" y="3833495"/>
            <a:ext cx="5181600" cy="26612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3393375744"/>
              </p:ext>
            </p:extLst>
          </p:nvPr>
        </p:nvGraphicFramePr>
        <p:xfrm>
          <a:off x="4775199" y="1693809"/>
          <a:ext cx="2641600" cy="176683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terminada.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Definition</a:t>
            </a:r>
            <a:r>
              <a:rPr lang="es-ES" b="1" dirty="0">
                <a:solidFill>
                  <a:srgbClr val="AD198D"/>
                </a:solidFill>
                <a:sym typeface="+mn-ea"/>
              </a:rPr>
              <a:t> </a:t>
            </a:r>
            <a:r>
              <a:rPr lang="es-ES" b="1" dirty="0" err="1">
                <a:solidFill>
                  <a:srgbClr val="AD198D"/>
                </a:solidFill>
                <a:sym typeface="+mn-ea"/>
              </a:rPr>
              <a:t>of</a:t>
            </a:r>
            <a:r>
              <a:rPr lang="es-ES" b="1" dirty="0">
                <a:solidFill>
                  <a:srgbClr val="AD198D"/>
                </a:solidFill>
                <a:sym typeface="+mn-ea"/>
              </a:rPr>
              <a:t> Done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descr="C:\Users\Rene\Downloads\paquete.png">
            <a:extLst>
              <a:ext uri="{FF2B5EF4-FFF2-40B4-BE49-F238E27FC236}">
                <a16:creationId xmlns:a16="http://schemas.microsoft.com/office/drawing/2014/main" id="{4293B145-203D-4099-8A49-82637DE143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7266" y="2155976"/>
            <a:ext cx="2641599" cy="2634136"/>
          </a:xfrm>
          <a:prstGeom prst="rect">
            <a:avLst/>
          </a:prstGeom>
          <a:noFill/>
          <a:ln>
            <a:noFill/>
          </a:ln>
        </p:spPr>
      </p:pic>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4192904444"/>
              </p:ext>
            </p:extLst>
          </p:nvPr>
        </p:nvGraphicFramePr>
        <p:xfrm>
          <a:off x="4775199" y="3802933"/>
          <a:ext cx="2641600" cy="176683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853508263"/>
                    </a:ext>
                  </a:extLst>
                </a:gridCol>
              </a:tblGrid>
              <a:tr h="22816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Validar que se cumpla con las necesidades del negocio y técnicas, necesarias para un producto terminado.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2842080496"/>
              </p:ext>
            </p:extLst>
          </p:nvPr>
        </p:nvGraphicFramePr>
        <p:xfrm>
          <a:off x="7929461" y="2290194"/>
          <a:ext cx="2641600" cy="264947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973876303"/>
                    </a:ext>
                  </a:extLst>
                </a:gridCol>
              </a:tblGrid>
              <a:tr h="28110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2346325">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Todo el equipo. A nivel funcional el PO, debe verificar que sus criterios de aceptación se cumplan; y el equipo debe garantizar que se cumplan los estándares de calidad y técnicos necesarios.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7053361"/>
                  </a:ext>
                </a:extLst>
              </a:tr>
            </a:tbl>
          </a:graphicData>
        </a:graphic>
      </p:graphicFrame>
      <p:sp>
        <p:nvSpPr>
          <p:cNvPr id="10" name="Rectángulo: esquinas redondeadas 9">
            <a:hlinkClick r:id="rId3" action="ppaction://hlinksldjump"/>
            <a:extLst>
              <a:ext uri="{FF2B5EF4-FFF2-40B4-BE49-F238E27FC236}">
                <a16:creationId xmlns:a16="http://schemas.microsoft.com/office/drawing/2014/main" id="{70B3D9E4-2653-41E1-A94B-4510F73CB0E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53561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Enabler</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rompecabezas.png">
            <a:extLst>
              <a:ext uri="{FF2B5EF4-FFF2-40B4-BE49-F238E27FC236}">
                <a16:creationId xmlns:a16="http://schemas.microsoft.com/office/drawing/2014/main" id="{9A66D5F0-9B42-4B98-82EF-D5A45B68A5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6086" y="2537718"/>
            <a:ext cx="2701618" cy="2692841"/>
          </a:xfrm>
          <a:prstGeom prst="rect">
            <a:avLst/>
          </a:prstGeom>
          <a:noFill/>
          <a:ln>
            <a:noFill/>
          </a:ln>
        </p:spPr>
      </p:pic>
      <p:graphicFrame>
        <p:nvGraphicFramePr>
          <p:cNvPr id="2" name="Tabla 1">
            <a:extLst>
              <a:ext uri="{FF2B5EF4-FFF2-40B4-BE49-F238E27FC236}">
                <a16:creationId xmlns:a16="http://schemas.microsoft.com/office/drawing/2014/main" id="{886DAFCF-8751-44F4-842A-36B2CEADF1CC}"/>
              </a:ext>
            </a:extLst>
          </p:cNvPr>
          <p:cNvGraphicFramePr>
            <a:graphicFrameLocks noGrp="1"/>
          </p:cNvGraphicFramePr>
          <p:nvPr>
            <p:extLst>
              <p:ext uri="{D42A27DB-BD31-4B8C-83A1-F6EECF244321}">
                <p14:modId xmlns:p14="http://schemas.microsoft.com/office/powerpoint/2010/main" val="2817047602"/>
              </p:ext>
            </p:extLst>
          </p:nvPr>
        </p:nvGraphicFramePr>
        <p:xfrm>
          <a:off x="4595765" y="1351338"/>
          <a:ext cx="1974215" cy="2253615"/>
        </p:xfrm>
        <a:graphic>
          <a:graphicData uri="http://schemas.openxmlformats.org/drawingml/2006/table">
            <a:tbl>
              <a:tblPr firstRow="1" bandRow="1">
                <a:tableStyleId>{5C22544A-7EE6-4342-B048-85BDC9FD1C3A}</a:tableStyleId>
              </a:tblPr>
              <a:tblGrid>
                <a:gridCol w="1974215">
                  <a:extLst>
                    <a:ext uri="{9D8B030D-6E8A-4147-A177-3AD203B41FA5}">
                      <a16:colId xmlns:a16="http://schemas.microsoft.com/office/drawing/2014/main" val="2054585376"/>
                    </a:ext>
                  </a:extLst>
                </a:gridCol>
              </a:tblGrid>
              <a:tr h="30353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69053362"/>
                  </a:ext>
                </a:extLst>
              </a:tr>
              <a:tr h="195008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Son habilitadores que apoyan las actividades necesarias para la construcción del incremento, pueden ser técnicos, de exploración, de arquitectura, o de cumplimiento. Se puede traducir como una Historia de usuario a nivel técnico</a:t>
                      </a:r>
                      <a:r>
                        <a:rPr lang="es-ES" sz="12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658566539"/>
                  </a:ext>
                </a:extLst>
              </a:tr>
            </a:tbl>
          </a:graphicData>
        </a:graphic>
      </p:graphicFrame>
      <p:graphicFrame>
        <p:nvGraphicFramePr>
          <p:cNvPr id="3" name="Tabla 2">
            <a:extLst>
              <a:ext uri="{FF2B5EF4-FFF2-40B4-BE49-F238E27FC236}">
                <a16:creationId xmlns:a16="http://schemas.microsoft.com/office/drawing/2014/main" id="{3E8BE031-9E14-4D8A-BD75-3D79BACD73F9}"/>
              </a:ext>
            </a:extLst>
          </p:cNvPr>
          <p:cNvGraphicFramePr>
            <a:graphicFrameLocks noGrp="1"/>
          </p:cNvGraphicFramePr>
          <p:nvPr>
            <p:extLst>
              <p:ext uri="{D42A27DB-BD31-4B8C-83A1-F6EECF244321}">
                <p14:modId xmlns:p14="http://schemas.microsoft.com/office/powerpoint/2010/main" val="3373972056"/>
              </p:ext>
            </p:extLst>
          </p:nvPr>
        </p:nvGraphicFramePr>
        <p:xfrm>
          <a:off x="6800329" y="1362968"/>
          <a:ext cx="2064385" cy="2241983"/>
        </p:xfrm>
        <a:graphic>
          <a:graphicData uri="http://schemas.openxmlformats.org/drawingml/2006/table">
            <a:tbl>
              <a:tblPr firstRow="1" bandRow="1">
                <a:tableStyleId>{5C22544A-7EE6-4342-B048-85BDC9FD1C3A}</a:tableStyleId>
              </a:tblPr>
              <a:tblGrid>
                <a:gridCol w="2064385">
                  <a:extLst>
                    <a:ext uri="{9D8B030D-6E8A-4147-A177-3AD203B41FA5}">
                      <a16:colId xmlns:a16="http://schemas.microsoft.com/office/drawing/2014/main" val="259230775"/>
                    </a:ext>
                  </a:extLst>
                </a:gridCol>
              </a:tblGrid>
              <a:tr h="326024">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389223111"/>
                  </a:ext>
                </a:extLst>
              </a:tr>
              <a:tr h="1915959">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Brindar visibilidad del trabajo técnico necesario para asegurar la entrega de valor.</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91144337"/>
                  </a:ext>
                </a:extLst>
              </a:tr>
            </a:tbl>
          </a:graphicData>
        </a:graphic>
      </p:graphicFrame>
      <p:graphicFrame>
        <p:nvGraphicFramePr>
          <p:cNvPr id="11" name="Tabla 10">
            <a:extLst>
              <a:ext uri="{FF2B5EF4-FFF2-40B4-BE49-F238E27FC236}">
                <a16:creationId xmlns:a16="http://schemas.microsoft.com/office/drawing/2014/main" id="{809B5498-1BDB-4AFB-A018-A22CFEE3C59F}"/>
              </a:ext>
            </a:extLst>
          </p:cNvPr>
          <p:cNvGraphicFramePr>
            <a:graphicFrameLocks noGrp="1"/>
          </p:cNvGraphicFramePr>
          <p:nvPr>
            <p:extLst>
              <p:ext uri="{D42A27DB-BD31-4B8C-83A1-F6EECF244321}">
                <p14:modId xmlns:p14="http://schemas.microsoft.com/office/powerpoint/2010/main" val="1199042933"/>
              </p:ext>
            </p:extLst>
          </p:nvPr>
        </p:nvGraphicFramePr>
        <p:xfrm>
          <a:off x="9177553" y="1362424"/>
          <a:ext cx="1918970" cy="2241984"/>
        </p:xfrm>
        <a:graphic>
          <a:graphicData uri="http://schemas.openxmlformats.org/drawingml/2006/table">
            <a:tbl>
              <a:tblPr firstRow="1" bandRow="1">
                <a:tableStyleId>{5C22544A-7EE6-4342-B048-85BDC9FD1C3A}</a:tableStyleId>
              </a:tblPr>
              <a:tblGrid>
                <a:gridCol w="1918970">
                  <a:extLst>
                    <a:ext uri="{9D8B030D-6E8A-4147-A177-3AD203B41FA5}">
                      <a16:colId xmlns:a16="http://schemas.microsoft.com/office/drawing/2014/main" val="2554336256"/>
                    </a:ext>
                  </a:extLst>
                </a:gridCol>
              </a:tblGrid>
              <a:tr h="31203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33646617"/>
                  </a:ext>
                </a:extLst>
              </a:tr>
              <a:tr h="192995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equipo ágil y el equipo de arquitectura e ingeniería.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58506130"/>
                  </a:ext>
                </a:extLst>
              </a:tr>
            </a:tbl>
          </a:graphicData>
        </a:graphic>
      </p:graphicFrame>
      <p:graphicFrame>
        <p:nvGraphicFramePr>
          <p:cNvPr id="12" name="Tabla 11">
            <a:extLst>
              <a:ext uri="{FF2B5EF4-FFF2-40B4-BE49-F238E27FC236}">
                <a16:creationId xmlns:a16="http://schemas.microsoft.com/office/drawing/2014/main" id="{AE611AFF-9B73-448C-9210-8C9727FC15D0}"/>
              </a:ext>
            </a:extLst>
          </p:cNvPr>
          <p:cNvGraphicFramePr>
            <a:graphicFrameLocks noGrp="1"/>
          </p:cNvGraphicFramePr>
          <p:nvPr>
            <p:extLst>
              <p:ext uri="{D42A27DB-BD31-4B8C-83A1-F6EECF244321}">
                <p14:modId xmlns:p14="http://schemas.microsoft.com/office/powerpoint/2010/main" val="266513258"/>
              </p:ext>
            </p:extLst>
          </p:nvPr>
        </p:nvGraphicFramePr>
        <p:xfrm>
          <a:off x="4595765" y="3770055"/>
          <a:ext cx="6500758" cy="2776220"/>
        </p:xfrm>
        <a:graphic>
          <a:graphicData uri="http://schemas.openxmlformats.org/drawingml/2006/table">
            <a:tbl>
              <a:tblPr firstRow="1" bandRow="1">
                <a:tableStyleId>{5C22544A-7EE6-4342-B048-85BDC9FD1C3A}</a:tableStyleId>
              </a:tblPr>
              <a:tblGrid>
                <a:gridCol w="6500758">
                  <a:extLst>
                    <a:ext uri="{9D8B030D-6E8A-4147-A177-3AD203B41FA5}">
                      <a16:colId xmlns:a16="http://schemas.microsoft.com/office/drawing/2014/main" val="3081825512"/>
                    </a:ext>
                  </a:extLst>
                </a:gridCol>
              </a:tblGrid>
              <a:tr h="365760">
                <a:tc>
                  <a:txBody>
                    <a:bodyPr/>
                    <a:lstStyle/>
                    <a:p>
                      <a:pPr>
                        <a:lnSpc>
                          <a:spcPct val="107000"/>
                        </a:lnSpc>
                        <a:spcAft>
                          <a:spcPts val="800"/>
                        </a:spcAft>
                      </a:pPr>
                      <a:r>
                        <a:rPr lang="es-ES" sz="1200" dirty="0">
                          <a:effectLst/>
                          <a:latin typeface="Arial" panose="020B0604020202020204" pitchFamily="34" charset="0"/>
                          <a:cs typeface="Arial" panose="020B0604020202020204" pitchFamily="34" charset="0"/>
                        </a:rPr>
                        <a:t>Tipo de Habilitadores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789960756"/>
                  </a:ext>
                </a:extLst>
              </a:tr>
              <a:tr h="2346325">
                <a:tc>
                  <a:txBody>
                    <a:bodyPr/>
                    <a:lstStyle/>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Exploración</a:t>
                      </a:r>
                      <a:r>
                        <a:rPr lang="es-CO" sz="1100" dirty="0">
                          <a:solidFill>
                            <a:srgbClr val="575756"/>
                          </a:solidFill>
                          <a:effectLst/>
                          <a:latin typeface="Arial" panose="020B0604020202020204" pitchFamily="34" charset="0"/>
                          <a:cs typeface="Arial" panose="020B0604020202020204" pitchFamily="34" charset="0"/>
                        </a:rPr>
                        <a:t>: Estos apoyan la investigación, creación de prototipos y otras actividades necesarias para desarrollar una comprensión de las necesidades del Cliente, incluida la exploración de posibles soluciones y la evaluación de alternativas.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Arquitectura</a:t>
                      </a:r>
                      <a:r>
                        <a:rPr lang="es-CO" sz="1100" dirty="0">
                          <a:solidFill>
                            <a:srgbClr val="575756"/>
                          </a:solidFill>
                          <a:effectLst/>
                          <a:latin typeface="Arial" panose="020B0604020202020204" pitchFamily="34" charset="0"/>
                          <a:cs typeface="Arial" panose="020B0604020202020204" pitchFamily="34" charset="0"/>
                        </a:rPr>
                        <a:t>: Se utiliza para implementar los aspectos técnicos adecuados de la solución, estos habilitadores suelen convirtiesen en requerimientos no funcionales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Infraestructura</a:t>
                      </a:r>
                      <a:r>
                        <a:rPr lang="es-CO" sz="1100" dirty="0">
                          <a:solidFill>
                            <a:srgbClr val="575756"/>
                          </a:solidFill>
                          <a:effectLst/>
                          <a:latin typeface="Arial" panose="020B0604020202020204" pitchFamily="34" charset="0"/>
                          <a:cs typeface="Arial" panose="020B0604020202020204" pitchFamily="34" charset="0"/>
                        </a:rPr>
                        <a:t>: se crean para construir, mejorar y automatizar los entornos de desarrollo, prueba e implementación. Facilitan un desarrollo más rápido, pruebas de mayor calidad y un proceso de entrega continua más rápido</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Cumplimiento</a:t>
                      </a:r>
                      <a:r>
                        <a:rPr lang="es-CO" sz="1100" dirty="0">
                          <a:solidFill>
                            <a:srgbClr val="575756"/>
                          </a:solidFill>
                          <a:effectLst/>
                          <a:latin typeface="Arial" panose="020B0604020202020204" pitchFamily="34" charset="0"/>
                          <a:cs typeface="Arial" panose="020B0604020202020204" pitchFamily="34" charset="0"/>
                        </a:rPr>
                        <a:t>: Estos facilitan la gestión de actividades de cumplimiento como normas, políticas, documentación, aprobaciones.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45385526"/>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56BCE666-50B2-4121-A8EA-37AD32FCAB0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5704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Backlog </a:t>
            </a:r>
            <a:r>
              <a:rPr lang="es-ES" b="1" dirty="0" err="1">
                <a:solidFill>
                  <a:srgbClr val="AD198D"/>
                </a:solidFill>
                <a:sym typeface="+mn-ea"/>
              </a:rPr>
              <a:t>Program</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https://www.scaledagileframework.com/wp-content/uploads/2018/04/Program-Solution-Backlogs_F01_PM.png">
            <a:extLst>
              <a:ext uri="{FF2B5EF4-FFF2-40B4-BE49-F238E27FC236}">
                <a16:creationId xmlns:a16="http://schemas.microsoft.com/office/drawing/2014/main" id="{C10BB747-76A9-4696-95E9-50CD2E986C70}"/>
              </a:ext>
            </a:extLst>
          </p:cNvPr>
          <p:cNvPicPr/>
          <p:nvPr/>
        </p:nvPicPr>
        <p:blipFill rotWithShape="1">
          <a:blip r:embed="rId2">
            <a:extLst>
              <a:ext uri="{28A0092B-C50C-407E-A947-70E740481C1C}">
                <a14:useLocalDpi xmlns:a14="http://schemas.microsoft.com/office/drawing/2010/main" val="0"/>
              </a:ext>
            </a:extLst>
          </a:blip>
          <a:srcRect l="26829" r="17561"/>
          <a:stretch/>
        </p:blipFill>
        <p:spPr bwMode="auto">
          <a:xfrm>
            <a:off x="885307" y="2348942"/>
            <a:ext cx="3078760" cy="2556785"/>
          </a:xfrm>
          <a:prstGeom prst="rect">
            <a:avLst/>
          </a:prstGeom>
          <a:noFill/>
          <a:ln>
            <a:noFill/>
          </a:ln>
          <a:extLst>
            <a:ext uri="{53640926-AAD7-44D8-BBD7-CCE9431645EC}">
              <a14:shadowObscured xmlns:a14="http://schemas.microsoft.com/office/drawing/2010/main"/>
            </a:ext>
          </a:extLst>
        </p:spPr>
      </p:pic>
      <p:graphicFrame>
        <p:nvGraphicFramePr>
          <p:cNvPr id="4" name="Tabla 3">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229102464"/>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el listado de </a:t>
                      </a:r>
                      <a:r>
                        <a:rPr lang="es-ES" sz="1100" dirty="0" err="1">
                          <a:solidFill>
                            <a:srgbClr val="575756"/>
                          </a:solidFill>
                          <a:effectLst/>
                          <a:latin typeface="Arial" panose="020B0604020202020204" pitchFamily="34" charset="0"/>
                          <a:cs typeface="Arial" panose="020B0604020202020204" pitchFamily="34" charset="0"/>
                        </a:rPr>
                        <a:t>Enabler</a:t>
                      </a:r>
                      <a:r>
                        <a:rPr lang="es-ES" sz="1100" dirty="0">
                          <a:solidFill>
                            <a:srgbClr val="575756"/>
                          </a:solidFill>
                          <a:effectLst/>
                          <a:latin typeface="Arial" panose="020B0604020202020204" pitchFamily="34" charset="0"/>
                          <a:cs typeface="Arial" panose="020B0604020202020204" pitchFamily="34" charset="0"/>
                        </a:rPr>
                        <a:t> o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que se generan de la necesidad del negocio que aún no se han resuelto, en el cual se refleja la prioridad y el orden en que se deben implementar.  Este artefacto es un documento vivo, ya que puede surgir actualizaciones de los elementos existente, inclusiones de nuevos o eliminación si es el caso.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69047500"/>
                  </a:ext>
                </a:extLst>
              </a:tr>
            </a:tbl>
          </a:graphicData>
        </a:graphic>
      </p:graphicFrame>
      <p:graphicFrame>
        <p:nvGraphicFramePr>
          <p:cNvPr id="7" name="Tabla 6">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3786591984"/>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43087931"/>
                  </a:ext>
                </a:extLst>
              </a:tr>
            </a:tbl>
          </a:graphicData>
        </a:graphic>
      </p:graphicFrame>
      <p:graphicFrame>
        <p:nvGraphicFramePr>
          <p:cNvPr id="8" name="Tabla 7">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555805028"/>
              </p:ext>
            </p:extLst>
          </p:nvPr>
        </p:nvGraphicFramePr>
        <p:xfrm>
          <a:off x="4360313" y="4574096"/>
          <a:ext cx="5756809" cy="1271842"/>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El </a:t>
                      </a:r>
                      <a:r>
                        <a:rPr lang="es-ES" sz="1200" dirty="0" err="1">
                          <a:solidFill>
                            <a:srgbClr val="575756"/>
                          </a:solidFill>
                          <a:effectLst/>
                          <a:latin typeface="Arial" panose="020B0604020202020204" pitchFamily="34" charset="0"/>
                          <a:cs typeface="Arial" panose="020B0604020202020204" pitchFamily="34" charset="0"/>
                        </a:rPr>
                        <a:t>Product</a:t>
                      </a:r>
                      <a:r>
                        <a:rPr lang="es-ES" sz="1200" dirty="0">
                          <a:solidFill>
                            <a:srgbClr val="575756"/>
                          </a:solidFill>
                          <a:effectLst/>
                          <a:latin typeface="Arial" panose="020B0604020202020204" pitchFamily="34" charset="0"/>
                          <a:cs typeface="Arial" panose="020B0604020202020204" pitchFamily="34" charset="0"/>
                        </a:rPr>
                        <a:t> Management es el encargado de actualizar, priorizar y mantener el Backlog.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137924341"/>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0D3F453B-4983-4723-BD18-1B73A98008E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34182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Historias 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4730"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2255474801"/>
              </p:ext>
            </p:extLst>
          </p:nvPr>
        </p:nvGraphicFramePr>
        <p:xfrm>
          <a:off x="4775200" y="1596628"/>
          <a:ext cx="2641600" cy="198275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48956481"/>
                    </a:ext>
                  </a:extLst>
                </a:gridCol>
              </a:tblGrid>
              <a:tr h="261827">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1679603">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100" dirty="0" err="1">
                          <a:effectLst/>
                          <a:latin typeface="Arial" panose="020B0604020202020204" pitchFamily="34" charset="0"/>
                          <a:cs typeface="Arial" panose="020B0604020202020204" pitchFamily="34" charset="0"/>
                        </a:rPr>
                        <a:t>Hu</a:t>
                      </a:r>
                      <a:r>
                        <a:rPr lang="es-ES" sz="11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3279804515"/>
              </p:ext>
            </p:extLst>
          </p:nvPr>
        </p:nvGraphicFramePr>
        <p:xfrm>
          <a:off x="7870738" y="1596626"/>
          <a:ext cx="2641600" cy="198275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23484844"/>
                    </a:ext>
                  </a:extLst>
                </a:gridCol>
              </a:tblGrid>
              <a:tr h="26182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1679604">
                <a:tc>
                  <a:txBody>
                    <a:bodyPr/>
                    <a:lstStyle/>
                    <a:p>
                      <a:pPr algn="l">
                        <a:lnSpc>
                          <a:spcPct val="107000"/>
                        </a:lnSpc>
                        <a:spcAft>
                          <a:spcPts val="800"/>
                        </a:spcAft>
                      </a:pPr>
                      <a:r>
                        <a:rPr lang="es-ES" sz="1100" dirty="0">
                          <a:effectLst/>
                          <a:latin typeface="Arial" panose="020B0604020202020204" pitchFamily="34" charset="0"/>
                          <a:cs typeface="Arial" panose="020B0604020202020204" pitchFamily="34" charset="0"/>
                        </a:rPr>
                        <a:t>Proporcionar información necesaria para la construcción del incremento.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1248350697"/>
              </p:ext>
            </p:extLst>
          </p:nvPr>
        </p:nvGraphicFramePr>
        <p:xfrm>
          <a:off x="4699698" y="3789261"/>
          <a:ext cx="5812639" cy="1755857"/>
        </p:xfrm>
        <a:graphic>
          <a:graphicData uri="http://schemas.openxmlformats.org/drawingml/2006/table">
            <a:tbl>
              <a:tblPr firstRow="1" bandRow="1">
                <a:tableStyleId>{5C22544A-7EE6-4342-B048-85BDC9FD1C3A}</a:tableStyleId>
              </a:tblPr>
              <a:tblGrid>
                <a:gridCol w="5812639">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69307181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FF07509B-D05D-4418-91FD-7BBBF894ED68}"/>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40480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Team</a:t>
            </a:r>
            <a:r>
              <a:rPr lang="es-ES" b="1" dirty="0">
                <a:solidFill>
                  <a:srgbClr val="AD198D"/>
                </a:solidFill>
                <a:sym typeface="+mn-ea"/>
              </a:rPr>
              <a:t> Backlog</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170" name="Picture 2" descr="https://www.scaledagileframework.com/wp-content/uploads/2014/07/F2-Team-Backlog-Capacity-Allocation_WP-1.png">
            <a:extLst>
              <a:ext uri="{FF2B5EF4-FFF2-40B4-BE49-F238E27FC236}">
                <a16:creationId xmlns:a16="http://schemas.microsoft.com/office/drawing/2014/main" id="{70D4A0EA-B9A6-4F9E-BF22-9AB5374F6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23" y="1494158"/>
            <a:ext cx="6667500" cy="2657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3DA07E95-6A71-47C0-A22E-D1E7CEDEA663}"/>
              </a:ext>
            </a:extLst>
          </p:cNvPr>
          <p:cNvGraphicFramePr>
            <a:graphicFrameLocks noGrp="1"/>
          </p:cNvGraphicFramePr>
          <p:nvPr>
            <p:extLst>
              <p:ext uri="{D42A27DB-BD31-4B8C-83A1-F6EECF244321}">
                <p14:modId xmlns:p14="http://schemas.microsoft.com/office/powerpoint/2010/main" val="751559543"/>
              </p:ext>
            </p:extLst>
          </p:nvPr>
        </p:nvGraphicFramePr>
        <p:xfrm>
          <a:off x="820694" y="4439169"/>
          <a:ext cx="2641600" cy="185813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75246724"/>
                    </a:ext>
                  </a:extLst>
                </a:gridCol>
              </a:tblGrid>
              <a:tr h="24240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294348882"/>
                  </a:ext>
                </a:extLst>
              </a:tr>
              <a:tr h="1554982">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Es el listado de HU y </a:t>
                      </a:r>
                      <a:r>
                        <a:rPr lang="es-ES" sz="1200" dirty="0" err="1">
                          <a:solidFill>
                            <a:srgbClr val="575756"/>
                          </a:solidFill>
                          <a:effectLst/>
                          <a:latin typeface="Arial" panose="020B0604020202020204" pitchFamily="34" charset="0"/>
                          <a:cs typeface="Arial" panose="020B0604020202020204" pitchFamily="34" charset="0"/>
                        </a:rPr>
                        <a:t>Enablers</a:t>
                      </a:r>
                      <a:r>
                        <a:rPr lang="es-ES" sz="1200" dirty="0">
                          <a:solidFill>
                            <a:srgbClr val="575756"/>
                          </a:solidFill>
                          <a:effectLst/>
                          <a:latin typeface="Arial" panose="020B0604020202020204" pitchFamily="34" charset="0"/>
                          <a:cs typeface="Arial" panose="020B0604020202020204" pitchFamily="34" charset="0"/>
                        </a:rPr>
                        <a:t> priorizados que se generan a partir del Backlog de programa y que están comprometidos para ejecutar en la iteración.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96326213"/>
                  </a:ext>
                </a:extLst>
              </a:tr>
            </a:tbl>
          </a:graphicData>
        </a:graphic>
      </p:graphicFrame>
      <p:graphicFrame>
        <p:nvGraphicFramePr>
          <p:cNvPr id="7" name="Tabla 6">
            <a:extLst>
              <a:ext uri="{FF2B5EF4-FFF2-40B4-BE49-F238E27FC236}">
                <a16:creationId xmlns:a16="http://schemas.microsoft.com/office/drawing/2014/main" id="{329E8CEB-EE0D-4A5E-97D5-2AB77BEC1D08}"/>
              </a:ext>
            </a:extLst>
          </p:cNvPr>
          <p:cNvGraphicFramePr>
            <a:graphicFrameLocks noGrp="1"/>
          </p:cNvGraphicFramePr>
          <p:nvPr>
            <p:extLst>
              <p:ext uri="{D42A27DB-BD31-4B8C-83A1-F6EECF244321}">
                <p14:modId xmlns:p14="http://schemas.microsoft.com/office/powerpoint/2010/main" val="2260368443"/>
              </p:ext>
            </p:extLst>
          </p:nvPr>
        </p:nvGraphicFramePr>
        <p:xfrm>
          <a:off x="4179582" y="4439169"/>
          <a:ext cx="2641600" cy="185813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43947337"/>
                    </a:ext>
                  </a:extLst>
                </a:gridCol>
              </a:tblGrid>
              <a:tr h="30576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25894221"/>
                  </a:ext>
                </a:extLst>
              </a:tr>
              <a:tr h="1552368">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Visibilizar el trabajo que se debe realizar en la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91979126"/>
                  </a:ext>
                </a:extLst>
              </a:tr>
            </a:tbl>
          </a:graphicData>
        </a:graphic>
      </p:graphicFrame>
      <p:graphicFrame>
        <p:nvGraphicFramePr>
          <p:cNvPr id="9" name="Tabla 8">
            <a:extLst>
              <a:ext uri="{FF2B5EF4-FFF2-40B4-BE49-F238E27FC236}">
                <a16:creationId xmlns:a16="http://schemas.microsoft.com/office/drawing/2014/main" id="{8438E87E-8F79-41BC-9764-35C4157C3555}"/>
              </a:ext>
            </a:extLst>
          </p:cNvPr>
          <p:cNvGraphicFramePr>
            <a:graphicFrameLocks noGrp="1"/>
          </p:cNvGraphicFramePr>
          <p:nvPr>
            <p:extLst>
              <p:ext uri="{D42A27DB-BD31-4B8C-83A1-F6EECF244321}">
                <p14:modId xmlns:p14="http://schemas.microsoft.com/office/powerpoint/2010/main" val="826430094"/>
              </p:ext>
            </p:extLst>
          </p:nvPr>
        </p:nvGraphicFramePr>
        <p:xfrm>
          <a:off x="7415926" y="4439169"/>
          <a:ext cx="3001394" cy="1872718"/>
        </p:xfrm>
        <a:graphic>
          <a:graphicData uri="http://schemas.openxmlformats.org/drawingml/2006/table">
            <a:tbl>
              <a:tblPr firstRow="1" bandRow="1">
                <a:tableStyleId>{5C22544A-7EE6-4342-B048-85BDC9FD1C3A}</a:tableStyleId>
              </a:tblPr>
              <a:tblGrid>
                <a:gridCol w="3001394">
                  <a:extLst>
                    <a:ext uri="{9D8B030D-6E8A-4147-A177-3AD203B41FA5}">
                      <a16:colId xmlns:a16="http://schemas.microsoft.com/office/drawing/2014/main" val="2488446023"/>
                    </a:ext>
                  </a:extLst>
                </a:gridCol>
              </a:tblGrid>
              <a:tr h="28855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882373894"/>
                  </a:ext>
                </a:extLst>
              </a:tr>
              <a:tr h="1569569">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El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Owner es el encargado de actualizar, priorizar y mantener el Backlog. </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69177823"/>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C42DA53A-D8D4-4666-AFA0-DE0397963AC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94847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Program</a:t>
            </a:r>
            <a:r>
              <a:rPr lang="es-ES" b="1" dirty="0">
                <a:solidFill>
                  <a:srgbClr val="AD198D"/>
                </a:solidFill>
                <a:sym typeface="+mn-ea"/>
              </a:rPr>
              <a:t> </a:t>
            </a:r>
            <a:r>
              <a:rPr lang="es-ES" b="1" dirty="0" err="1">
                <a:solidFill>
                  <a:srgbClr val="AD198D"/>
                </a:solidFill>
                <a:sym typeface="+mn-ea"/>
              </a:rPr>
              <a:t>Board</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https://www.scaledagileframework.com/wp-content/uploads/2014/07/F3-Program-Board.png">
            <a:extLst>
              <a:ext uri="{FF2B5EF4-FFF2-40B4-BE49-F238E27FC236}">
                <a16:creationId xmlns:a16="http://schemas.microsoft.com/office/drawing/2014/main" id="{0C69BE9B-C13F-48C6-8D45-3C2E18839A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8508" y="1287194"/>
            <a:ext cx="6901815" cy="3402330"/>
          </a:xfrm>
          <a:prstGeom prst="rect">
            <a:avLst/>
          </a:prstGeom>
          <a:noFill/>
          <a:ln>
            <a:noFill/>
          </a:ln>
        </p:spPr>
      </p:pic>
      <p:graphicFrame>
        <p:nvGraphicFramePr>
          <p:cNvPr id="2" name="Tabla 1">
            <a:extLst>
              <a:ext uri="{FF2B5EF4-FFF2-40B4-BE49-F238E27FC236}">
                <a16:creationId xmlns:a16="http://schemas.microsoft.com/office/drawing/2014/main" id="{35DED6D1-6CF6-47DF-8CC5-72067CCDBB06}"/>
              </a:ext>
            </a:extLst>
          </p:cNvPr>
          <p:cNvGraphicFramePr>
            <a:graphicFrameLocks noGrp="1"/>
          </p:cNvGraphicFramePr>
          <p:nvPr>
            <p:extLst>
              <p:ext uri="{D42A27DB-BD31-4B8C-83A1-F6EECF244321}">
                <p14:modId xmlns:p14="http://schemas.microsoft.com/office/powerpoint/2010/main" val="919102793"/>
              </p:ext>
            </p:extLst>
          </p:nvPr>
        </p:nvGraphicFramePr>
        <p:xfrm>
          <a:off x="1870745" y="4770101"/>
          <a:ext cx="2641600" cy="168096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91825829"/>
                    </a:ext>
                  </a:extLst>
                </a:gridCol>
              </a:tblGrid>
              <a:tr h="270604">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87566090"/>
                  </a:ext>
                </a:extLst>
              </a:tr>
              <a:tr h="1377814">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un tablero, en cual se plasma las </a:t>
                      </a:r>
                      <a:r>
                        <a:rPr lang="es-ES" sz="1100" dirty="0" err="1">
                          <a:solidFill>
                            <a:srgbClr val="575756"/>
                          </a:solidFill>
                          <a:effectLst/>
                          <a:latin typeface="Arial" panose="020B0604020202020204" pitchFamily="34" charset="0"/>
                          <a:cs typeface="Arial" panose="020B0604020202020204" pitchFamily="34" charset="0"/>
                        </a:rPr>
                        <a:t>Features</a:t>
                      </a:r>
                      <a:r>
                        <a:rPr lang="es-ES" sz="1100" dirty="0">
                          <a:solidFill>
                            <a:srgbClr val="575756"/>
                          </a:solidFill>
                          <a:effectLst/>
                          <a:latin typeface="Arial" panose="020B0604020202020204" pitchFamily="34" charset="0"/>
                          <a:cs typeface="Arial" panose="020B0604020202020204" pitchFamily="34" charset="0"/>
                        </a:rPr>
                        <a:t> comprometidas por cada equipo, para realizar en el PI en curso. Esta herramienta permite visualizar en que iteración se estima ejecutar cada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además de mostrar las dependencias entre equipos.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66287820"/>
                  </a:ext>
                </a:extLst>
              </a:tr>
            </a:tbl>
          </a:graphicData>
        </a:graphic>
      </p:graphicFrame>
      <p:graphicFrame>
        <p:nvGraphicFramePr>
          <p:cNvPr id="3" name="Tabla 2">
            <a:extLst>
              <a:ext uri="{FF2B5EF4-FFF2-40B4-BE49-F238E27FC236}">
                <a16:creationId xmlns:a16="http://schemas.microsoft.com/office/drawing/2014/main" id="{EB47A632-BDC2-41BA-97E0-FD3F33F38375}"/>
              </a:ext>
            </a:extLst>
          </p:cNvPr>
          <p:cNvGraphicFramePr>
            <a:graphicFrameLocks noGrp="1"/>
          </p:cNvGraphicFramePr>
          <p:nvPr>
            <p:extLst>
              <p:ext uri="{D42A27DB-BD31-4B8C-83A1-F6EECF244321}">
                <p14:modId xmlns:p14="http://schemas.microsoft.com/office/powerpoint/2010/main" val="251049571"/>
              </p:ext>
            </p:extLst>
          </p:nvPr>
        </p:nvGraphicFramePr>
        <p:xfrm>
          <a:off x="4654025" y="4770099"/>
          <a:ext cx="2350783" cy="1686961"/>
        </p:xfrm>
        <a:graphic>
          <a:graphicData uri="http://schemas.openxmlformats.org/drawingml/2006/table">
            <a:tbl>
              <a:tblPr firstRow="1" bandRow="1">
                <a:tableStyleId>{5C22544A-7EE6-4342-B048-85BDC9FD1C3A}</a:tableStyleId>
              </a:tblPr>
              <a:tblGrid>
                <a:gridCol w="2350783">
                  <a:extLst>
                    <a:ext uri="{9D8B030D-6E8A-4147-A177-3AD203B41FA5}">
                      <a16:colId xmlns:a16="http://schemas.microsoft.com/office/drawing/2014/main" val="1271313268"/>
                    </a:ext>
                  </a:extLst>
                </a:gridCol>
              </a:tblGrid>
              <a:tr h="2971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0528504"/>
                  </a:ext>
                </a:extLst>
              </a:tr>
              <a:tr h="138381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Visibilizar el trabajo realizado y por realizar en cada una de las iteraciones del PI, con sus dependencias.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97499465"/>
                  </a:ext>
                </a:extLst>
              </a:tr>
            </a:tbl>
          </a:graphicData>
        </a:graphic>
      </p:graphicFrame>
      <p:graphicFrame>
        <p:nvGraphicFramePr>
          <p:cNvPr id="11" name="Tabla 10">
            <a:extLst>
              <a:ext uri="{FF2B5EF4-FFF2-40B4-BE49-F238E27FC236}">
                <a16:creationId xmlns:a16="http://schemas.microsoft.com/office/drawing/2014/main" id="{D0C5ED2F-58D6-4516-B7C5-05E8D560B4AD}"/>
              </a:ext>
            </a:extLst>
          </p:cNvPr>
          <p:cNvGraphicFramePr>
            <a:graphicFrameLocks noGrp="1"/>
          </p:cNvGraphicFramePr>
          <p:nvPr>
            <p:extLst>
              <p:ext uri="{D42A27DB-BD31-4B8C-83A1-F6EECF244321}">
                <p14:modId xmlns:p14="http://schemas.microsoft.com/office/powerpoint/2010/main" val="80615781"/>
              </p:ext>
            </p:extLst>
          </p:nvPr>
        </p:nvGraphicFramePr>
        <p:xfrm>
          <a:off x="7146488" y="4761049"/>
          <a:ext cx="2641601" cy="1711088"/>
        </p:xfrm>
        <a:graphic>
          <a:graphicData uri="http://schemas.openxmlformats.org/drawingml/2006/table">
            <a:tbl>
              <a:tblPr firstRow="1" bandRow="1">
                <a:tableStyleId>{5C22544A-7EE6-4342-B048-85BDC9FD1C3A}</a:tableStyleId>
              </a:tblPr>
              <a:tblGrid>
                <a:gridCol w="2641601">
                  <a:extLst>
                    <a:ext uri="{9D8B030D-6E8A-4147-A177-3AD203B41FA5}">
                      <a16:colId xmlns:a16="http://schemas.microsoft.com/office/drawing/2014/main" val="1418009236"/>
                    </a:ext>
                  </a:extLst>
                </a:gridCol>
              </a:tblGrid>
              <a:tr h="27302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08330199"/>
                  </a:ext>
                </a:extLst>
              </a:tr>
              <a:tr h="1407939">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RTE es quién debe gestionar este artefacto con apoyo de los scrum master y líderes ágiles.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05654783"/>
                  </a:ext>
                </a:extLst>
              </a:tr>
            </a:tbl>
          </a:graphicData>
        </a:graphic>
      </p:graphicFrame>
      <p:sp>
        <p:nvSpPr>
          <p:cNvPr id="14" name="Rectángulo: esquinas redondeadas 13">
            <a:hlinkClick r:id="rId3" action="ppaction://hlinksldjump"/>
            <a:extLst>
              <a:ext uri="{FF2B5EF4-FFF2-40B4-BE49-F238E27FC236}">
                <a16:creationId xmlns:a16="http://schemas.microsoft.com/office/drawing/2014/main" id="{0F5142F7-C988-4FEF-BF08-4A7F18A75AF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1015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Feature</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creatividad.png">
            <a:extLst>
              <a:ext uri="{FF2B5EF4-FFF2-40B4-BE49-F238E27FC236}">
                <a16:creationId xmlns:a16="http://schemas.microsoft.com/office/drawing/2014/main" id="{B3D7F17F-F8D3-43E0-9175-A2808AA452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2843" y="2420613"/>
            <a:ext cx="2999373" cy="2621169"/>
          </a:xfrm>
          <a:prstGeom prst="rect">
            <a:avLst/>
          </a:prstGeom>
          <a:noFill/>
          <a:ln>
            <a:noFill/>
          </a:ln>
        </p:spPr>
      </p:pic>
      <p:graphicFrame>
        <p:nvGraphicFramePr>
          <p:cNvPr id="4" name="Tabla 3">
            <a:extLst>
              <a:ext uri="{FF2B5EF4-FFF2-40B4-BE49-F238E27FC236}">
                <a16:creationId xmlns:a16="http://schemas.microsoft.com/office/drawing/2014/main" id="{32720F2E-F22E-4CCC-BFDF-D12E075B31C6}"/>
              </a:ext>
            </a:extLst>
          </p:cNvPr>
          <p:cNvGraphicFramePr>
            <a:graphicFrameLocks noGrp="1"/>
          </p:cNvGraphicFramePr>
          <p:nvPr>
            <p:extLst>
              <p:ext uri="{D42A27DB-BD31-4B8C-83A1-F6EECF244321}">
                <p14:modId xmlns:p14="http://schemas.microsoft.com/office/powerpoint/2010/main" val="1560218911"/>
              </p:ext>
            </p:extLst>
          </p:nvPr>
        </p:nvGraphicFramePr>
        <p:xfrm>
          <a:off x="4360314" y="1366591"/>
          <a:ext cx="2641600" cy="22993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09140911"/>
                    </a:ext>
                  </a:extLst>
                </a:gridCol>
              </a:tblGrid>
              <a:tr h="310104">
                <a:tc>
                  <a:txBody>
                    <a:bodyPr/>
                    <a:lstStyle/>
                    <a:p>
                      <a:pPr>
                        <a:lnSpc>
                          <a:spcPct val="107000"/>
                        </a:lnSpc>
                        <a:spcAft>
                          <a:spcPts val="800"/>
                        </a:spcAft>
                      </a:pPr>
                      <a:r>
                        <a:rPr lang="es-ES" sz="1400" dirty="0">
                          <a:effectLst/>
                        </a:rPr>
                        <a:t>¿Qué Es?</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830343981"/>
                  </a:ext>
                </a:extLst>
              </a:tr>
              <a:tr h="1989294">
                <a:tc>
                  <a:txBody>
                    <a:bodyPr/>
                    <a:lstStyle/>
                    <a:p>
                      <a:pPr>
                        <a:lnSpc>
                          <a:spcPct val="107000"/>
                        </a:lnSpc>
                        <a:spcAft>
                          <a:spcPts val="800"/>
                        </a:spcAft>
                      </a:pPr>
                      <a:r>
                        <a:rPr lang="es-ES" sz="1400" dirty="0">
                          <a:solidFill>
                            <a:srgbClr val="575756"/>
                          </a:solidFill>
                          <a:effectLst/>
                        </a:rPr>
                        <a:t>Son funcionalidades que satisfacen las necesidades de los usuarios.</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11422195"/>
                  </a:ext>
                </a:extLst>
              </a:tr>
            </a:tbl>
          </a:graphicData>
        </a:graphic>
      </p:graphicFrame>
      <p:graphicFrame>
        <p:nvGraphicFramePr>
          <p:cNvPr id="7" name="Tabla 6">
            <a:extLst>
              <a:ext uri="{FF2B5EF4-FFF2-40B4-BE49-F238E27FC236}">
                <a16:creationId xmlns:a16="http://schemas.microsoft.com/office/drawing/2014/main" id="{0D071BCB-6E93-4E2C-8560-EFC36DA13171}"/>
              </a:ext>
            </a:extLst>
          </p:cNvPr>
          <p:cNvGraphicFramePr>
            <a:graphicFrameLocks noGrp="1"/>
          </p:cNvGraphicFramePr>
          <p:nvPr>
            <p:extLst>
              <p:ext uri="{D42A27DB-BD31-4B8C-83A1-F6EECF244321}">
                <p14:modId xmlns:p14="http://schemas.microsoft.com/office/powerpoint/2010/main" val="1104576265"/>
              </p:ext>
            </p:extLst>
          </p:nvPr>
        </p:nvGraphicFramePr>
        <p:xfrm>
          <a:off x="7375787" y="1366591"/>
          <a:ext cx="2641600" cy="22993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58928918"/>
                    </a:ext>
                  </a:extLst>
                </a:gridCol>
              </a:tblGrid>
              <a:tr h="310104">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730594389"/>
                  </a:ext>
                </a:extLst>
              </a:tr>
              <a:tr h="1989294">
                <a:tc>
                  <a:txBody>
                    <a:bodyPr/>
                    <a:lstStyle/>
                    <a:p>
                      <a:pPr algn="l">
                        <a:lnSpc>
                          <a:spcPct val="107000"/>
                        </a:lnSpc>
                        <a:spcAft>
                          <a:spcPts val="800"/>
                        </a:spcAft>
                      </a:pPr>
                      <a:r>
                        <a:rPr lang="es-ES" sz="1400" dirty="0">
                          <a:solidFill>
                            <a:srgbClr val="575756"/>
                          </a:solidFill>
                          <a:effectLst/>
                        </a:rPr>
                        <a:t>Definir funcionalidades que proporcionen un beneficio al negocio.</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02200275"/>
                  </a:ext>
                </a:extLst>
              </a:tr>
            </a:tbl>
          </a:graphicData>
        </a:graphic>
      </p:graphicFrame>
      <p:graphicFrame>
        <p:nvGraphicFramePr>
          <p:cNvPr id="9" name="Tabla 8">
            <a:extLst>
              <a:ext uri="{FF2B5EF4-FFF2-40B4-BE49-F238E27FC236}">
                <a16:creationId xmlns:a16="http://schemas.microsoft.com/office/drawing/2014/main" id="{B491E8CE-71EE-4D6F-B897-8D8005155DC5}"/>
              </a:ext>
            </a:extLst>
          </p:cNvPr>
          <p:cNvGraphicFramePr>
            <a:graphicFrameLocks noGrp="1"/>
          </p:cNvGraphicFramePr>
          <p:nvPr>
            <p:extLst>
              <p:ext uri="{D42A27DB-BD31-4B8C-83A1-F6EECF244321}">
                <p14:modId xmlns:p14="http://schemas.microsoft.com/office/powerpoint/2010/main" val="62266753"/>
              </p:ext>
            </p:extLst>
          </p:nvPr>
        </p:nvGraphicFramePr>
        <p:xfrm>
          <a:off x="4360313" y="3906040"/>
          <a:ext cx="5657073" cy="2439670"/>
        </p:xfrm>
        <a:graphic>
          <a:graphicData uri="http://schemas.openxmlformats.org/drawingml/2006/table">
            <a:tbl>
              <a:tblPr firstRow="1" bandRow="1">
                <a:tableStyleId>{5C22544A-7EE6-4342-B048-85BDC9FD1C3A}</a:tableStyleId>
              </a:tblPr>
              <a:tblGrid>
                <a:gridCol w="5657073">
                  <a:extLst>
                    <a:ext uri="{9D8B030D-6E8A-4147-A177-3AD203B41FA5}">
                      <a16:colId xmlns:a16="http://schemas.microsoft.com/office/drawing/2014/main" val="4199304451"/>
                    </a:ext>
                  </a:extLst>
                </a:gridCol>
              </a:tblGrid>
              <a:tr h="328930">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83564401"/>
                  </a:ext>
                </a:extLst>
              </a:tr>
              <a:tr h="2110740">
                <a:tc>
                  <a:txBody>
                    <a:bodyPr/>
                    <a:lstStyle/>
                    <a:p>
                      <a:pPr>
                        <a:lnSpc>
                          <a:spcPct val="107000"/>
                        </a:lnSpc>
                        <a:spcAft>
                          <a:spcPts val="800"/>
                        </a:spcAft>
                      </a:pPr>
                      <a:r>
                        <a:rPr lang="es-ES" sz="1400" dirty="0">
                          <a:solidFill>
                            <a:srgbClr val="575756"/>
                          </a:solidFill>
                          <a:effectLst/>
                        </a:rPr>
                        <a:t>Quien define los </a:t>
                      </a:r>
                      <a:r>
                        <a:rPr lang="es-ES" sz="1400" dirty="0" err="1">
                          <a:solidFill>
                            <a:srgbClr val="575756"/>
                          </a:solidFill>
                          <a:effectLst/>
                        </a:rPr>
                        <a:t>Features</a:t>
                      </a:r>
                      <a:r>
                        <a:rPr lang="es-ES" sz="1400" dirty="0">
                          <a:solidFill>
                            <a:srgbClr val="575756"/>
                          </a:solidFill>
                          <a:effectLst/>
                        </a:rPr>
                        <a:t> es el </a:t>
                      </a:r>
                      <a:r>
                        <a:rPr lang="es-ES" sz="1400" dirty="0" err="1">
                          <a:solidFill>
                            <a:srgbClr val="575756"/>
                          </a:solidFill>
                          <a:effectLst/>
                        </a:rPr>
                        <a:t>Product</a:t>
                      </a:r>
                      <a:r>
                        <a:rPr lang="es-ES" sz="1400" dirty="0">
                          <a:solidFill>
                            <a:srgbClr val="575756"/>
                          </a:solidFill>
                          <a:effectLst/>
                        </a:rPr>
                        <a:t> Manager en colaboración con lo </a:t>
                      </a:r>
                      <a:r>
                        <a:rPr lang="es-ES" sz="1400" dirty="0" err="1">
                          <a:solidFill>
                            <a:srgbClr val="575756"/>
                          </a:solidFill>
                          <a:effectLst/>
                        </a:rPr>
                        <a:t>Product</a:t>
                      </a:r>
                      <a:r>
                        <a:rPr lang="es-ES" sz="1400" dirty="0">
                          <a:solidFill>
                            <a:srgbClr val="575756"/>
                          </a:solidFill>
                          <a:effectLst/>
                        </a:rPr>
                        <a:t> </a:t>
                      </a:r>
                      <a:r>
                        <a:rPr lang="es-ES" sz="1400" dirty="0" err="1">
                          <a:solidFill>
                            <a:srgbClr val="575756"/>
                          </a:solidFill>
                          <a:effectLst/>
                        </a:rPr>
                        <a:t>Owners</a:t>
                      </a:r>
                      <a:r>
                        <a:rPr lang="es-ES" sz="1400" dirty="0">
                          <a:solidFill>
                            <a:srgbClr val="575756"/>
                          </a:solidFill>
                          <a:effectLst/>
                        </a:rPr>
                        <a:t> y </a:t>
                      </a:r>
                      <a:r>
                        <a:rPr lang="es-ES" sz="1400" dirty="0" err="1">
                          <a:solidFill>
                            <a:srgbClr val="575756"/>
                          </a:solidFill>
                          <a:effectLst/>
                        </a:rPr>
                        <a:t>Stakeholder</a:t>
                      </a:r>
                      <a:r>
                        <a:rPr lang="es-ES" sz="1400" dirty="0">
                          <a:solidFill>
                            <a:srgbClr val="575756"/>
                          </a:solidFill>
                          <a:effectLst/>
                        </a:rPr>
                        <a:t>. </a:t>
                      </a:r>
                      <a:endParaRPr lang="es-CO" sz="1100" dirty="0">
                        <a:solidFill>
                          <a:srgbClr val="575756"/>
                        </a:solidFill>
                        <a:effectLst/>
                      </a:endParaRPr>
                    </a:p>
                    <a:p>
                      <a:pPr>
                        <a:lnSpc>
                          <a:spcPct val="107000"/>
                        </a:lnSpc>
                        <a:spcAft>
                          <a:spcPts val="800"/>
                        </a:spcAft>
                      </a:pPr>
                      <a:r>
                        <a:rPr lang="es-ES" sz="1400" dirty="0">
                          <a:solidFill>
                            <a:srgbClr val="575756"/>
                          </a:solidFill>
                          <a:effectLst/>
                        </a:rPr>
                        <a:t>El equipo de desarrollo también puede contribuir en la generación de </a:t>
                      </a:r>
                      <a:r>
                        <a:rPr lang="es-ES" sz="1400" dirty="0" err="1">
                          <a:solidFill>
                            <a:srgbClr val="575756"/>
                          </a:solidFill>
                          <a:effectLst/>
                        </a:rPr>
                        <a:t>features</a:t>
                      </a:r>
                      <a:r>
                        <a:rPr lang="es-ES" sz="1400" dirty="0">
                          <a:solidFill>
                            <a:srgbClr val="575756"/>
                          </a:solidFill>
                          <a:effectLst/>
                        </a:rPr>
                        <a:t>.</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1416472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675E948D-8936-493B-8373-3E498008F00C}"/>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82332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Objetivos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objetivo (3).png">
            <a:extLst>
              <a:ext uri="{FF2B5EF4-FFF2-40B4-BE49-F238E27FC236}">
                <a16:creationId xmlns:a16="http://schemas.microsoft.com/office/drawing/2014/main" id="{D34246BB-EEAE-4B56-A2EE-173A5CD765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2895" y="2575421"/>
            <a:ext cx="2641600" cy="2642478"/>
          </a:xfrm>
          <a:prstGeom prst="rect">
            <a:avLst/>
          </a:prstGeom>
          <a:noFill/>
          <a:ln>
            <a:noFill/>
          </a:ln>
        </p:spPr>
      </p:pic>
      <p:graphicFrame>
        <p:nvGraphicFramePr>
          <p:cNvPr id="12" name="Tabla 11">
            <a:extLst>
              <a:ext uri="{FF2B5EF4-FFF2-40B4-BE49-F238E27FC236}">
                <a16:creationId xmlns:a16="http://schemas.microsoft.com/office/drawing/2014/main" id="{DCE00857-EE3E-4989-BB51-2528F9DF613A}"/>
              </a:ext>
            </a:extLst>
          </p:cNvPr>
          <p:cNvGraphicFramePr>
            <a:graphicFrameLocks noGrp="1"/>
          </p:cNvGraphicFramePr>
          <p:nvPr>
            <p:extLst>
              <p:ext uri="{D42A27DB-BD31-4B8C-83A1-F6EECF244321}">
                <p14:modId xmlns:p14="http://schemas.microsoft.com/office/powerpoint/2010/main" val="2955321530"/>
              </p:ext>
            </p:extLst>
          </p:nvPr>
        </p:nvGraphicFramePr>
        <p:xfrm>
          <a:off x="4875868" y="1772931"/>
          <a:ext cx="2641600" cy="221893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622050618"/>
                    </a:ext>
                  </a:extLst>
                </a:gridCol>
              </a:tblGrid>
              <a:tr h="298645">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38167157"/>
                  </a:ext>
                </a:extLst>
              </a:tr>
              <a:tr h="19157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el listado de los objetivos, que se deberán cumplir durante un PI, estos deben estar alineado con los objetivos técnicos, comerciales y organizacionales para que generen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6971936"/>
                  </a:ext>
                </a:extLst>
              </a:tr>
            </a:tbl>
          </a:graphicData>
        </a:graphic>
      </p:graphicFrame>
      <p:graphicFrame>
        <p:nvGraphicFramePr>
          <p:cNvPr id="13" name="Tabla 12">
            <a:extLst>
              <a:ext uri="{FF2B5EF4-FFF2-40B4-BE49-F238E27FC236}">
                <a16:creationId xmlns:a16="http://schemas.microsoft.com/office/drawing/2014/main" id="{3E19C77E-107A-4B07-91D9-745706234FE7}"/>
              </a:ext>
            </a:extLst>
          </p:cNvPr>
          <p:cNvGraphicFramePr>
            <a:graphicFrameLocks noGrp="1"/>
          </p:cNvGraphicFramePr>
          <p:nvPr>
            <p:extLst>
              <p:ext uri="{D42A27DB-BD31-4B8C-83A1-F6EECF244321}">
                <p14:modId xmlns:p14="http://schemas.microsoft.com/office/powerpoint/2010/main" val="3449777130"/>
              </p:ext>
            </p:extLst>
          </p:nvPr>
        </p:nvGraphicFramePr>
        <p:xfrm>
          <a:off x="8037585" y="1761950"/>
          <a:ext cx="2641600" cy="217539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533799146"/>
                    </a:ext>
                  </a:extLst>
                </a:gridCol>
              </a:tblGrid>
              <a:tr h="29185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64581183"/>
                  </a:ext>
                </a:extLst>
              </a:tr>
              <a:tr h="18722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Ofrecer un visión clara y compartida de lo que se debe lograr para dar solución a las necesidades del negocio.</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4043348"/>
                  </a:ext>
                </a:extLst>
              </a:tr>
            </a:tbl>
          </a:graphicData>
        </a:graphic>
      </p:graphicFrame>
      <p:graphicFrame>
        <p:nvGraphicFramePr>
          <p:cNvPr id="14" name="Tabla 13">
            <a:extLst>
              <a:ext uri="{FF2B5EF4-FFF2-40B4-BE49-F238E27FC236}">
                <a16:creationId xmlns:a16="http://schemas.microsoft.com/office/drawing/2014/main" id="{AF0A5FAF-5CAD-4C41-B4A9-665620239D76}"/>
              </a:ext>
            </a:extLst>
          </p:cNvPr>
          <p:cNvGraphicFramePr>
            <a:graphicFrameLocks noGrp="1"/>
          </p:cNvGraphicFramePr>
          <p:nvPr>
            <p:extLst>
              <p:ext uri="{D42A27DB-BD31-4B8C-83A1-F6EECF244321}">
                <p14:modId xmlns:p14="http://schemas.microsoft.com/office/powerpoint/2010/main" val="3689776320"/>
              </p:ext>
            </p:extLst>
          </p:nvPr>
        </p:nvGraphicFramePr>
        <p:xfrm>
          <a:off x="4875868" y="4174031"/>
          <a:ext cx="2641600" cy="206665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72391096"/>
                    </a:ext>
                  </a:extLst>
                </a:gridCol>
              </a:tblGrid>
              <a:tr h="27481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013257719"/>
                  </a:ext>
                </a:extLst>
              </a:tr>
              <a:tr h="176350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y los roles de programa.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651875570"/>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994EB4BE-AFF4-4874-BFD6-29DC5A3765C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186903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Mapa de Riesgos</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peligro.png">
            <a:extLst>
              <a:ext uri="{FF2B5EF4-FFF2-40B4-BE49-F238E27FC236}">
                <a16:creationId xmlns:a16="http://schemas.microsoft.com/office/drawing/2014/main" id="{DF7B46E6-CAA0-4EB8-B38A-9DFDD6495E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0878" y="2133633"/>
            <a:ext cx="2747822" cy="2797973"/>
          </a:xfrm>
          <a:prstGeom prst="rect">
            <a:avLst/>
          </a:prstGeom>
          <a:noFill/>
          <a:ln>
            <a:noFill/>
          </a:ln>
        </p:spPr>
      </p:pic>
      <p:graphicFrame>
        <p:nvGraphicFramePr>
          <p:cNvPr id="2" name="Tabla 1">
            <a:extLst>
              <a:ext uri="{FF2B5EF4-FFF2-40B4-BE49-F238E27FC236}">
                <a16:creationId xmlns:a16="http://schemas.microsoft.com/office/drawing/2014/main" id="{FED9E6A9-F7FD-4801-8BC7-57A18ABDB092}"/>
              </a:ext>
            </a:extLst>
          </p:cNvPr>
          <p:cNvGraphicFramePr>
            <a:graphicFrameLocks noGrp="1"/>
          </p:cNvGraphicFramePr>
          <p:nvPr>
            <p:extLst>
              <p:ext uri="{D42A27DB-BD31-4B8C-83A1-F6EECF244321}">
                <p14:modId xmlns:p14="http://schemas.microsoft.com/office/powerpoint/2010/main" val="3956944957"/>
              </p:ext>
            </p:extLst>
          </p:nvPr>
        </p:nvGraphicFramePr>
        <p:xfrm>
          <a:off x="4775200" y="1817836"/>
          <a:ext cx="2641600" cy="200944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369358474"/>
                    </a:ext>
                  </a:extLst>
                </a:gridCol>
              </a:tblGrid>
              <a:tr h="26598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602331567"/>
                  </a:ext>
                </a:extLst>
              </a:tr>
              <a:tr h="170629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mapa donde se relacionan los riesgos identificados durante el PI, y a los cuales se les debe generar un plan de mitigación y acción.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46533796"/>
                  </a:ext>
                </a:extLst>
              </a:tr>
            </a:tbl>
          </a:graphicData>
        </a:graphic>
      </p:graphicFrame>
      <p:graphicFrame>
        <p:nvGraphicFramePr>
          <p:cNvPr id="3" name="Tabla 2">
            <a:extLst>
              <a:ext uri="{FF2B5EF4-FFF2-40B4-BE49-F238E27FC236}">
                <a16:creationId xmlns:a16="http://schemas.microsoft.com/office/drawing/2014/main" id="{7CC2922E-F70C-481F-8C87-3DB433B01AEA}"/>
              </a:ext>
            </a:extLst>
          </p:cNvPr>
          <p:cNvGraphicFramePr>
            <a:graphicFrameLocks noGrp="1"/>
          </p:cNvGraphicFramePr>
          <p:nvPr>
            <p:extLst>
              <p:ext uri="{D42A27DB-BD31-4B8C-83A1-F6EECF244321}">
                <p14:modId xmlns:p14="http://schemas.microsoft.com/office/powerpoint/2010/main" val="1528304291"/>
              </p:ext>
            </p:extLst>
          </p:nvPr>
        </p:nvGraphicFramePr>
        <p:xfrm>
          <a:off x="7904293" y="1817836"/>
          <a:ext cx="2641600" cy="191487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30746824"/>
                    </a:ext>
                  </a:extLst>
                </a:gridCol>
              </a:tblGrid>
              <a:tr h="2810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154949555"/>
                  </a:ext>
                </a:extLst>
              </a:tr>
              <a:tr h="1611723">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Dar visibilidad a los hallazgos que puedan poner en riesgo el cumplimiento del PI.</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52064104"/>
                  </a:ext>
                </a:extLst>
              </a:tr>
            </a:tbl>
          </a:graphicData>
        </a:graphic>
      </p:graphicFrame>
      <p:graphicFrame>
        <p:nvGraphicFramePr>
          <p:cNvPr id="4" name="Tabla 3">
            <a:extLst>
              <a:ext uri="{FF2B5EF4-FFF2-40B4-BE49-F238E27FC236}">
                <a16:creationId xmlns:a16="http://schemas.microsoft.com/office/drawing/2014/main" id="{7EAA23DB-B980-4E80-A8A2-2D91F2A2EE50}"/>
              </a:ext>
            </a:extLst>
          </p:cNvPr>
          <p:cNvGraphicFramePr>
            <a:graphicFrameLocks noGrp="1"/>
          </p:cNvGraphicFramePr>
          <p:nvPr>
            <p:extLst>
              <p:ext uri="{D42A27DB-BD31-4B8C-83A1-F6EECF244321}">
                <p14:modId xmlns:p14="http://schemas.microsoft.com/office/powerpoint/2010/main" val="4291882982"/>
              </p:ext>
            </p:extLst>
          </p:nvPr>
        </p:nvGraphicFramePr>
        <p:xfrm>
          <a:off x="4775201" y="4236533"/>
          <a:ext cx="2641600" cy="193500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607100116"/>
                    </a:ext>
                  </a:extLst>
                </a:gridCol>
              </a:tblGrid>
              <a:tr h="253293">
                <a:tc>
                  <a:txBody>
                    <a:bodyPr/>
                    <a:lstStyle/>
                    <a:p>
                      <a:pPr algn="l">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12111444"/>
                  </a:ext>
                </a:extLst>
              </a:tr>
              <a:tr h="1625375">
                <a:tc>
                  <a:txBody>
                    <a:bodyPr/>
                    <a:lstStyle/>
                    <a:p>
                      <a:pPr algn="l">
                        <a:lnSpc>
                          <a:spcPct val="107000"/>
                        </a:lnSpc>
                        <a:spcAft>
                          <a:spcPts val="800"/>
                        </a:spcAft>
                      </a:pPr>
                      <a:r>
                        <a:rPr lang="es-ES" sz="1400" dirty="0">
                          <a:solidFill>
                            <a:srgbClr val="575756"/>
                          </a:solidFill>
                          <a:effectLst/>
                        </a:rPr>
                        <a:t>La responsabilidad de este mapa es de todos, pero quien encabeza la gestión del mismo es el RTE</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21837769"/>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D7B94BF3-18ED-4009-9340-AC70B794494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92459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Plan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C:\Users\Rene\Downloads\distancia.png">
            <a:extLst>
              <a:ext uri="{FF2B5EF4-FFF2-40B4-BE49-F238E27FC236}">
                <a16:creationId xmlns:a16="http://schemas.microsoft.com/office/drawing/2014/main" id="{3AF779B6-D860-4247-A858-E52BFA239D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9988" y="2189940"/>
            <a:ext cx="2163872" cy="2478119"/>
          </a:xfrm>
          <a:prstGeom prst="rect">
            <a:avLst/>
          </a:prstGeom>
          <a:noFill/>
          <a:ln>
            <a:noFill/>
          </a:ln>
        </p:spPr>
      </p:pic>
      <p:graphicFrame>
        <p:nvGraphicFramePr>
          <p:cNvPr id="7" name="Tabla 6">
            <a:extLst>
              <a:ext uri="{FF2B5EF4-FFF2-40B4-BE49-F238E27FC236}">
                <a16:creationId xmlns:a16="http://schemas.microsoft.com/office/drawing/2014/main" id="{3A50CFEA-DA3B-45E6-9C7D-83FD3578B713}"/>
              </a:ext>
            </a:extLst>
          </p:cNvPr>
          <p:cNvGraphicFramePr>
            <a:graphicFrameLocks noGrp="1"/>
          </p:cNvGraphicFramePr>
          <p:nvPr>
            <p:extLst>
              <p:ext uri="{D42A27DB-BD31-4B8C-83A1-F6EECF244321}">
                <p14:modId xmlns:p14="http://schemas.microsoft.com/office/powerpoint/2010/main" val="2563153251"/>
              </p:ext>
            </p:extLst>
          </p:nvPr>
        </p:nvGraphicFramePr>
        <p:xfrm>
          <a:off x="4591570" y="1631687"/>
          <a:ext cx="2641600" cy="211499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21054610"/>
                    </a:ext>
                  </a:extLst>
                </a:gridCol>
              </a:tblGrid>
              <a:tr h="2824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64719688"/>
                  </a:ext>
                </a:extLst>
              </a:tr>
              <a:tr h="1811846">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informe de lo planeado durante 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 Que debe contener, los objetivos, los compromisos de cada equipo, y un plan inicial de ejecución del PI.</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17095159"/>
                  </a:ext>
                </a:extLst>
              </a:tr>
            </a:tbl>
          </a:graphicData>
        </a:graphic>
      </p:graphicFrame>
      <p:graphicFrame>
        <p:nvGraphicFramePr>
          <p:cNvPr id="10" name="Tabla 9">
            <a:extLst>
              <a:ext uri="{FF2B5EF4-FFF2-40B4-BE49-F238E27FC236}">
                <a16:creationId xmlns:a16="http://schemas.microsoft.com/office/drawing/2014/main" id="{66EBED3A-6348-4367-BF82-8B588BCB5EA9}"/>
              </a:ext>
            </a:extLst>
          </p:cNvPr>
          <p:cNvGraphicFramePr>
            <a:graphicFrameLocks noGrp="1"/>
          </p:cNvGraphicFramePr>
          <p:nvPr>
            <p:extLst>
              <p:ext uri="{D42A27DB-BD31-4B8C-83A1-F6EECF244321}">
                <p14:modId xmlns:p14="http://schemas.microsoft.com/office/powerpoint/2010/main" val="2335322488"/>
              </p:ext>
            </p:extLst>
          </p:nvPr>
        </p:nvGraphicFramePr>
        <p:xfrm>
          <a:off x="7827001" y="1631686"/>
          <a:ext cx="2641600" cy="213851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5126968"/>
                    </a:ext>
                  </a:extLst>
                </a:gridCol>
              </a:tblGrid>
              <a:tr h="286108">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1742381"/>
                  </a:ext>
                </a:extLst>
              </a:tr>
              <a:tr h="1835364">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Documentar los resultados del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cs typeface="Arial" panose="020B0604020202020204" pitchFamily="34" charset="0"/>
                      </a:endParaRPr>
                    </a:p>
                    <a:p>
                      <a:pPr algn="l">
                        <a:lnSpc>
                          <a:spcPct val="107000"/>
                        </a:lnSpc>
                        <a:spcAft>
                          <a:spcPts val="800"/>
                        </a:spcAft>
                      </a:pP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734996601"/>
                  </a:ext>
                </a:extLst>
              </a:tr>
            </a:tbl>
          </a:graphicData>
        </a:graphic>
      </p:graphicFrame>
      <p:graphicFrame>
        <p:nvGraphicFramePr>
          <p:cNvPr id="11" name="Tabla 10">
            <a:extLst>
              <a:ext uri="{FF2B5EF4-FFF2-40B4-BE49-F238E27FC236}">
                <a16:creationId xmlns:a16="http://schemas.microsoft.com/office/drawing/2014/main" id="{79DE66EC-C191-4AB3-81FF-7A8B5949E087}"/>
              </a:ext>
            </a:extLst>
          </p:cNvPr>
          <p:cNvGraphicFramePr>
            <a:graphicFrameLocks noGrp="1"/>
          </p:cNvGraphicFramePr>
          <p:nvPr>
            <p:extLst>
              <p:ext uri="{D42A27DB-BD31-4B8C-83A1-F6EECF244321}">
                <p14:modId xmlns:p14="http://schemas.microsoft.com/office/powerpoint/2010/main" val="3479280924"/>
              </p:ext>
            </p:extLst>
          </p:nvPr>
        </p:nvGraphicFramePr>
        <p:xfrm>
          <a:off x="4591570" y="4171074"/>
          <a:ext cx="2641600" cy="161510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632290528"/>
                    </a:ext>
                  </a:extLst>
                </a:gridCol>
              </a:tblGrid>
              <a:tr h="256236">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99208466"/>
                  </a:ext>
                </a:extLst>
              </a:tr>
              <a:tr h="131195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RTE-SCRUM MASTER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11619203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268BCE3B-A859-47CC-AF4D-F2C0A840CBF3}"/>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090351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Mínimo 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65357" y="200517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2319087256"/>
              </p:ext>
            </p:extLst>
          </p:nvPr>
        </p:nvGraphicFramePr>
        <p:xfrm>
          <a:off x="5358295" y="1585078"/>
          <a:ext cx="2641600" cy="220427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745676550"/>
                    </a:ext>
                  </a:extLst>
                </a:gridCol>
              </a:tblGrid>
              <a:tr h="288443">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18503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400" dirty="0" err="1">
                          <a:solidFill>
                            <a:srgbClr val="575756"/>
                          </a:solidFill>
                          <a:effectLst/>
                          <a:latin typeface="Arial" panose="020B0604020202020204" pitchFamily="34" charset="0"/>
                          <a:cs typeface="Arial" panose="020B0604020202020204" pitchFamily="34" charset="0"/>
                        </a:rPr>
                        <a:t>feedback</a:t>
                      </a:r>
                      <a:r>
                        <a:rPr lang="es-ES" sz="14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1439370982"/>
              </p:ext>
            </p:extLst>
          </p:nvPr>
        </p:nvGraphicFramePr>
        <p:xfrm>
          <a:off x="8370340" y="1585078"/>
          <a:ext cx="2641600" cy="225045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25697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1947305">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Asegurar la entrega de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2324996484"/>
              </p:ext>
            </p:extLst>
          </p:nvPr>
        </p:nvGraphicFramePr>
        <p:xfrm>
          <a:off x="5358295" y="4053087"/>
          <a:ext cx="2641600" cy="180692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RTE, Business </a:t>
                      </a:r>
                      <a:r>
                        <a:rPr lang="es-ES" sz="1400" dirty="0" err="1">
                          <a:solidFill>
                            <a:srgbClr val="575756"/>
                          </a:solidFill>
                          <a:effectLst/>
                          <a:latin typeface="Arial" panose="020B0604020202020204" pitchFamily="34" charset="0"/>
                          <a:cs typeface="Arial" panose="020B0604020202020204" pitchFamily="34" charset="0"/>
                        </a:rPr>
                        <a:t>Owners</a:t>
                      </a:r>
                      <a:r>
                        <a:rPr lang="es-ES" sz="1400" dirty="0">
                          <a:solidFill>
                            <a:srgbClr val="575756"/>
                          </a:solidFill>
                          <a:effectLst/>
                          <a:latin typeface="Arial" panose="020B0604020202020204" pitchFamily="34" charset="0"/>
                          <a:cs typeface="Arial" panose="020B0604020202020204" pitchFamily="34" charset="0"/>
                        </a:rPr>
                        <a:t>,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Manager</a:t>
                      </a: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933143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1F091CCE-16A6-4A87-A8AC-436ED3E27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3625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rgbClr val="AD198D"/>
                </a:solidFill>
              </a:rPr>
              <a:t>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367730" y="3951214"/>
            <a:ext cx="8782947" cy="20648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9" name="Título 3"/>
          <p:cNvSpPr txBox="1"/>
          <p:nvPr/>
        </p:nvSpPr>
        <p:spPr>
          <a:xfrm>
            <a:off x="645564" y="70277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Inception</a:t>
            </a:r>
            <a:endParaRPr lang="es-ES" b="1" dirty="0">
              <a:solidFill>
                <a:srgbClr val="AD198D"/>
              </a:solidFill>
            </a:endParaRPr>
          </a:p>
        </p:txBody>
      </p:sp>
      <p:sp>
        <p:nvSpPr>
          <p:cNvPr id="4" name="Rectángulo: esquinas redondeadas 3">
            <a:hlinkClick r:id="rId4" action="ppaction://hlinksldjump"/>
            <a:extLst>
              <a:ext uri="{FF2B5EF4-FFF2-40B4-BE49-F238E27FC236}">
                <a16:creationId xmlns:a16="http://schemas.microsoft.com/office/drawing/2014/main" id="{82AB24E9-5355-4357-A9FA-7BF20D75C8F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Entradas y Salidas: Inception</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7" name="AutoShape 2" descr="Related image"/>
          <p:cNvSpPr>
            <a:spLocks noChangeAspect="1" noChangeArrowheads="1"/>
          </p:cNvSpPr>
          <p:nvPr/>
        </p:nvSpPr>
        <p:spPr bwMode="auto">
          <a:xfrm>
            <a:off x="6625989" y="37406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 name="Cheurón 3"/>
          <p:cNvSpPr/>
          <p:nvPr/>
        </p:nvSpPr>
        <p:spPr>
          <a:xfrm>
            <a:off x="828675" y="210883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p>
        </p:txBody>
      </p:sp>
      <p:sp>
        <p:nvSpPr>
          <p:cNvPr id="5" name="Cheurón 4"/>
          <p:cNvSpPr/>
          <p:nvPr/>
        </p:nvSpPr>
        <p:spPr>
          <a:xfrm>
            <a:off x="828675" y="3041650"/>
            <a:ext cx="2618105" cy="9353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p>
        </p:txBody>
      </p:sp>
      <p:sp>
        <p:nvSpPr>
          <p:cNvPr id="7" name="Cheurón 6"/>
          <p:cNvSpPr/>
          <p:nvPr/>
        </p:nvSpPr>
        <p:spPr>
          <a:xfrm>
            <a:off x="828675" y="397700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Business Case</a:t>
            </a:r>
          </a:p>
        </p:txBody>
      </p:sp>
      <p:sp>
        <p:nvSpPr>
          <p:cNvPr id="13" name="Cheurón 12"/>
          <p:cNvSpPr/>
          <p:nvPr/>
        </p:nvSpPr>
        <p:spPr>
          <a:xfrm>
            <a:off x="4318635" y="2687320"/>
            <a:ext cx="2847340" cy="135826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INCEPTION</a:t>
            </a:r>
          </a:p>
        </p:txBody>
      </p:sp>
      <p:sp>
        <p:nvSpPr>
          <p:cNvPr id="14" name="Cheurón 13"/>
          <p:cNvSpPr/>
          <p:nvPr/>
        </p:nvSpPr>
        <p:spPr>
          <a:xfrm>
            <a:off x="7872095" y="1091565"/>
            <a:ext cx="2360930" cy="76962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p>
        </p:txBody>
      </p:sp>
      <p:sp>
        <p:nvSpPr>
          <p:cNvPr id="16" name="Cheurón 15"/>
          <p:cNvSpPr/>
          <p:nvPr/>
        </p:nvSpPr>
        <p:spPr>
          <a:xfrm>
            <a:off x="7872095" y="186118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Arquitectura Base</a:t>
            </a:r>
          </a:p>
        </p:txBody>
      </p:sp>
      <p:sp>
        <p:nvSpPr>
          <p:cNvPr id="20" name="Cheurón 19"/>
          <p:cNvSpPr/>
          <p:nvPr/>
        </p:nvSpPr>
        <p:spPr>
          <a:xfrm>
            <a:off x="7872095" y="257365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ym typeface="+mn-ea"/>
            </a:endParaRPr>
          </a:p>
          <a:p>
            <a:pPr algn="ctr"/>
            <a:r>
              <a:rPr lang="es-ES" altLang="en-US">
                <a:sym typeface="+mn-ea"/>
              </a:rPr>
              <a:t>Mapa de Stakeholders</a:t>
            </a:r>
            <a:endParaRPr lang="es-ES" altLang="en-US"/>
          </a:p>
          <a:p>
            <a:pPr algn="ctr"/>
            <a:endParaRPr lang="es-ES" altLang="en-US"/>
          </a:p>
        </p:txBody>
      </p:sp>
      <p:sp>
        <p:nvSpPr>
          <p:cNvPr id="22" name="Cheurón 21"/>
          <p:cNvSpPr/>
          <p:nvPr/>
        </p:nvSpPr>
        <p:spPr>
          <a:xfrm>
            <a:off x="7872095" y="328612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ym typeface="+mn-ea"/>
              </a:rPr>
              <a:t>Impact Mapping</a:t>
            </a:r>
            <a:endParaRPr lang="es-ES" altLang="en-US"/>
          </a:p>
        </p:txBody>
      </p:sp>
      <p:sp>
        <p:nvSpPr>
          <p:cNvPr id="24" name="Cheurón 23"/>
          <p:cNvSpPr/>
          <p:nvPr/>
        </p:nvSpPr>
        <p:spPr>
          <a:xfrm>
            <a:off x="7872095" y="399859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a:t>
            </a:r>
          </a:p>
        </p:txBody>
      </p:sp>
      <p:sp>
        <p:nvSpPr>
          <p:cNvPr id="25" name="Cheurón 24"/>
          <p:cNvSpPr/>
          <p:nvPr/>
        </p:nvSpPr>
        <p:spPr>
          <a:xfrm>
            <a:off x="7872095" y="471106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a:t>
            </a:r>
          </a:p>
        </p:txBody>
      </p:sp>
      <p:sp>
        <p:nvSpPr>
          <p:cNvPr id="26" name="Cheurón 25"/>
          <p:cNvSpPr/>
          <p:nvPr/>
        </p:nvSpPr>
        <p:spPr>
          <a:xfrm>
            <a:off x="7872095" y="542353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MVP</a:t>
            </a:r>
          </a:p>
        </p:txBody>
      </p:sp>
      <p:sp>
        <p:nvSpPr>
          <p:cNvPr id="28" name="Cuadro de texto 27"/>
          <p:cNvSpPr txBox="1"/>
          <p:nvPr/>
        </p:nvSpPr>
        <p:spPr>
          <a:xfrm rot="5400000">
            <a:off x="-558800" y="3190875"/>
            <a:ext cx="2129790" cy="645160"/>
          </a:xfrm>
          <a:prstGeom prst="rect">
            <a:avLst/>
          </a:prstGeom>
          <a:noFill/>
        </p:spPr>
        <p:txBody>
          <a:bodyPr wrap="square" rtlCol="0">
            <a:spAutoFit/>
          </a:bodyPr>
          <a:lstStyle/>
          <a:p>
            <a:pPr algn="ctr"/>
            <a:r>
              <a:rPr lang="es-ES" altLang="en-US" sz="3600" b="1">
                <a:solidFill>
                  <a:schemeClr val="accent3"/>
                </a:solidFill>
                <a:effectLst/>
                <a:sym typeface="+mn-ea"/>
              </a:rPr>
              <a:t>Entradas</a:t>
            </a:r>
            <a:endParaRPr lang="es-ES" altLang="en-US" sz="3600" b="1">
              <a:solidFill>
                <a:schemeClr val="accent3"/>
              </a:solidFill>
              <a:effectLst/>
            </a:endParaRPr>
          </a:p>
        </p:txBody>
      </p:sp>
      <p:sp>
        <p:nvSpPr>
          <p:cNvPr id="29" name="Cuadro de texto 28"/>
          <p:cNvSpPr txBox="1"/>
          <p:nvPr/>
        </p:nvSpPr>
        <p:spPr>
          <a:xfrm rot="5400000">
            <a:off x="9912350" y="3305810"/>
            <a:ext cx="1901825" cy="645160"/>
          </a:xfrm>
          <a:prstGeom prst="rect">
            <a:avLst/>
          </a:prstGeom>
          <a:noFill/>
        </p:spPr>
        <p:txBody>
          <a:bodyPr wrap="square" rtlCol="0">
            <a:spAutoFit/>
          </a:bodyPr>
          <a:lstStyle/>
          <a:p>
            <a:pPr algn="ctr"/>
            <a:r>
              <a:rPr lang="es-ES" altLang="en-US" sz="3600" b="1">
                <a:solidFill>
                  <a:schemeClr val="accent3"/>
                </a:solidFill>
                <a:effectLst/>
              </a:rPr>
              <a:t>Salidas</a:t>
            </a:r>
          </a:p>
        </p:txBody>
      </p:sp>
      <p:sp>
        <p:nvSpPr>
          <p:cNvPr id="31" name="Cuadro de texto 30"/>
          <p:cNvSpPr txBox="1"/>
          <p:nvPr/>
        </p:nvSpPr>
        <p:spPr>
          <a:xfrm>
            <a:off x="424498" y="5314566"/>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1289512" y="5276265"/>
            <a:ext cx="9940455"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1310640" y="2571187"/>
            <a:ext cx="9940456"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1310640" y="1429071"/>
            <a:ext cx="9970326"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rPr>
              <a:t>Marco de metodología Ágil:  </a:t>
            </a:r>
            <a:r>
              <a:rPr lang="es-ES" b="1" dirty="0" err="1">
                <a:solidFill>
                  <a:srgbClr val="AD198D"/>
                </a:solidFill>
              </a:rPr>
              <a:t>Inception</a:t>
            </a:r>
            <a:endParaRPr lang="es-CO" b="1" dirty="0">
              <a:solidFill>
                <a:srgbClr val="AD198D"/>
              </a:solidFill>
            </a:endParaRPr>
          </a:p>
        </p:txBody>
      </p:sp>
      <p:grpSp>
        <p:nvGrpSpPr>
          <p:cNvPr id="101" name="Grupo 100"/>
          <p:cNvGrpSpPr/>
          <p:nvPr/>
        </p:nvGrpSpPr>
        <p:grpSpPr>
          <a:xfrm>
            <a:off x="1575563" y="1854413"/>
            <a:ext cx="1432300" cy="430887"/>
            <a:chOff x="1575563" y="1854413"/>
            <a:chExt cx="1432300" cy="43088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p>
          </p:txBody>
        </p:sp>
      </p:grpSp>
      <p:grpSp>
        <p:nvGrpSpPr>
          <p:cNvPr id="103" name="Grupo 102"/>
          <p:cNvGrpSpPr/>
          <p:nvPr/>
        </p:nvGrpSpPr>
        <p:grpSpPr>
          <a:xfrm>
            <a:off x="3189653" y="1889202"/>
            <a:ext cx="1931830" cy="430887"/>
            <a:chOff x="3189653" y="1889202"/>
            <a:chExt cx="1931830" cy="430887"/>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grpSp>
        <p:nvGrpSpPr>
          <p:cNvPr id="23" name="Grupo 22"/>
          <p:cNvGrpSpPr/>
          <p:nvPr/>
        </p:nvGrpSpPr>
        <p:grpSpPr>
          <a:xfrm>
            <a:off x="1555497" y="3064787"/>
            <a:ext cx="1486905" cy="400110"/>
            <a:chOff x="741273" y="2739165"/>
            <a:chExt cx="1486905" cy="400110"/>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p>
          </p:txBody>
        </p:sp>
      </p:grpSp>
      <p:grpSp>
        <p:nvGrpSpPr>
          <p:cNvPr id="24" name="Grupo 23"/>
          <p:cNvGrpSpPr/>
          <p:nvPr/>
        </p:nvGrpSpPr>
        <p:grpSpPr>
          <a:xfrm>
            <a:off x="3194294" y="2954786"/>
            <a:ext cx="1670003" cy="553998"/>
            <a:chOff x="2997930" y="2597512"/>
            <a:chExt cx="1670003" cy="553998"/>
          </a:xfrm>
        </p:grpSpPr>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969518" y="3050439"/>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584195" y="3087798"/>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840547" y="3091458"/>
            <a:ext cx="1425196" cy="430887"/>
            <a:chOff x="3984348" y="2840784"/>
            <a:chExt cx="1425196" cy="430887"/>
          </a:xfrm>
        </p:grpSpPr>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555000" y="3747627"/>
            <a:ext cx="1150686" cy="400110"/>
            <a:chOff x="5177721" y="2663027"/>
            <a:chExt cx="1150686" cy="400110"/>
          </a:xfrm>
        </p:grpSpPr>
        <p:pic>
          <p:nvPicPr>
            <p:cNvPr id="33" name="Imagen 32"/>
            <p:cNvPicPr>
              <a:picLocks noChangeAspect="1"/>
            </p:cNvPicPr>
            <p:nvPr/>
          </p:nvPicPr>
          <p:blipFill rotWithShape="1">
            <a:blip r:embed="rId9">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925756" y="3695477"/>
            <a:ext cx="1299459" cy="357611"/>
            <a:chOff x="6402758" y="2579465"/>
            <a:chExt cx="1127639" cy="357611"/>
          </a:xfrm>
        </p:grpSpPr>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4402602" y="3684734"/>
            <a:ext cx="1159299" cy="421805"/>
            <a:chOff x="7486944" y="3002886"/>
            <a:chExt cx="1159299" cy="421805"/>
          </a:xfrm>
        </p:grpSpPr>
        <p:pic>
          <p:nvPicPr>
            <p:cNvPr id="40" name="Imagen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739158" y="3682974"/>
            <a:ext cx="1088232" cy="400110"/>
            <a:chOff x="7942307" y="3502214"/>
            <a:chExt cx="1088232" cy="400110"/>
          </a:xfrm>
        </p:grpSpPr>
        <p:pic>
          <p:nvPicPr>
            <p:cNvPr id="43" name="Imagen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964787" y="3711886"/>
            <a:ext cx="1453371" cy="400110"/>
            <a:chOff x="8274060" y="3979847"/>
            <a:chExt cx="1140109" cy="400110"/>
          </a:xfrm>
        </p:grpSpPr>
        <p:pic>
          <p:nvPicPr>
            <p:cNvPr id="47" name="Imagen 46"/>
            <p:cNvPicPr>
              <a:picLocks noChangeAspect="1"/>
            </p:cNvPicPr>
            <p:nvPr/>
          </p:nvPicPr>
          <p:blipFill rotWithShape="1">
            <a:blip r:embed="rId13">
              <a:clrChange>
                <a:clrFrom>
                  <a:srgbClr val="FDFDFD"/>
                </a:clrFrom>
                <a:clrTo>
                  <a:srgbClr val="FDFDFD">
                    <a:alpha val="0"/>
                  </a:srgbClr>
                </a:clrTo>
              </a:clrChange>
              <a:extLst>
                <a:ext uri="{BEBA8EAE-BF5A-486C-A8C5-ECC9F3942E4B}">
                  <a14:imgProps xmlns:a14="http://schemas.microsoft.com/office/drawing/2010/main">
                    <a14:imgLayer r:embed="rId14">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8438582" y="3711886"/>
            <a:ext cx="1654322" cy="400110"/>
            <a:chOff x="8460484" y="4528024"/>
            <a:chExt cx="1262636" cy="400110"/>
          </a:xfrm>
        </p:grpSpPr>
        <p:pic>
          <p:nvPicPr>
            <p:cNvPr id="49" name="Imagen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596690" y="4380212"/>
            <a:ext cx="1288966" cy="400110"/>
            <a:chOff x="8679541" y="4963935"/>
            <a:chExt cx="1288966" cy="400110"/>
          </a:xfrm>
        </p:grpSpPr>
        <p:pic>
          <p:nvPicPr>
            <p:cNvPr id="52" name="Imagen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912578" y="4372637"/>
            <a:ext cx="1657401" cy="400110"/>
            <a:chOff x="8842994" y="5379906"/>
            <a:chExt cx="1435391" cy="400110"/>
          </a:xfrm>
        </p:grpSpPr>
        <p:pic>
          <p:nvPicPr>
            <p:cNvPr id="55" name="Imagen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759420" y="4372637"/>
            <a:ext cx="1559597" cy="400110"/>
            <a:chOff x="3981125" y="4306255"/>
            <a:chExt cx="1559597" cy="400110"/>
          </a:xfrm>
        </p:grpSpPr>
        <p:pic>
          <p:nvPicPr>
            <p:cNvPr id="70" name="Imagen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p>
          </p:txBody>
        </p:sp>
      </p:grpSp>
      <p:grpSp>
        <p:nvGrpSpPr>
          <p:cNvPr id="85" name="Grupo 84"/>
          <p:cNvGrpSpPr/>
          <p:nvPr/>
        </p:nvGrpSpPr>
        <p:grpSpPr>
          <a:xfrm>
            <a:off x="6367688" y="4389044"/>
            <a:ext cx="1443413" cy="415943"/>
            <a:chOff x="5062203" y="4349919"/>
            <a:chExt cx="933006" cy="415943"/>
          </a:xfrm>
        </p:grpSpPr>
        <p:pic>
          <p:nvPicPr>
            <p:cNvPr id="73" name="Imagen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p>
          </p:txBody>
        </p:sp>
      </p:grpSp>
      <p:grpSp>
        <p:nvGrpSpPr>
          <p:cNvPr id="84" name="Grupo 83"/>
          <p:cNvGrpSpPr/>
          <p:nvPr/>
        </p:nvGrpSpPr>
        <p:grpSpPr>
          <a:xfrm>
            <a:off x="7785688" y="4309572"/>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p>
          </p:txBody>
        </p:sp>
        <p:pic>
          <p:nvPicPr>
            <p:cNvPr id="78" name="Imagen 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9111444" y="4266256"/>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p>
          </p:txBody>
        </p:sp>
        <p:pic>
          <p:nvPicPr>
            <p:cNvPr id="81" name="Imagen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1470150" y="5340512"/>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1470151" y="2693176"/>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1470151" y="1528349"/>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648727" y="5870303"/>
            <a:ext cx="1385757" cy="418072"/>
            <a:chOff x="1656644" y="5895455"/>
            <a:chExt cx="1385757" cy="418072"/>
          </a:xfrm>
        </p:grpSpPr>
        <p:pic>
          <p:nvPicPr>
            <p:cNvPr id="94" name="Imagen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3421891" y="5833496"/>
            <a:ext cx="1107371" cy="400110"/>
            <a:chOff x="2736600" y="5913416"/>
            <a:chExt cx="1107371" cy="400110"/>
          </a:xfrm>
        </p:grpSpPr>
        <p:pic>
          <p:nvPicPr>
            <p:cNvPr id="99" name="Imagen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997015" y="5845151"/>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690913" y="5843311"/>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85811" y="5868436"/>
            <a:ext cx="465780" cy="465780"/>
          </a:xfrm>
          <a:prstGeom prst="rect">
            <a:avLst/>
          </a:prstGeom>
        </p:spPr>
      </p:pic>
      <p:sp>
        <p:nvSpPr>
          <p:cNvPr id="117" name="Rectángulo 116"/>
          <p:cNvSpPr/>
          <p:nvPr/>
        </p:nvSpPr>
        <p:spPr>
          <a:xfrm>
            <a:off x="9196726" y="5952422"/>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90" name="Rectángulo: esquinas redondeadas 89">
            <a:hlinkClick r:id="rId27" action="ppaction://hlinksldjump"/>
            <a:extLst>
              <a:ext uri="{FF2B5EF4-FFF2-40B4-BE49-F238E27FC236}">
                <a16:creationId xmlns:a16="http://schemas.microsoft.com/office/drawing/2014/main" id="{29678962-6A6A-475F-A59C-B6130D568948}"/>
              </a:ext>
            </a:extLst>
          </p:cNvPr>
          <p:cNvSpPr/>
          <p:nvPr/>
        </p:nvSpPr>
        <p:spPr>
          <a:xfrm>
            <a:off x="10093415" y="594812"/>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 un PI </a:t>
            </a:r>
            <a:r>
              <a:rPr lang="es-ES" altLang="en-US" dirty="0" err="1"/>
              <a:t>Planning</a:t>
            </a:r>
            <a:r>
              <a:rPr lang="es-ES" altLang="en-US" dirty="0"/>
              <a:t>?</a:t>
            </a:r>
          </a:p>
        </p:txBody>
      </p:sp>
      <p:sp>
        <p:nvSpPr>
          <p:cNvPr id="9" name="Proceso alternativo 8"/>
          <p:cNvSpPr/>
          <p:nvPr/>
        </p:nvSpPr>
        <p:spPr>
          <a:xfrm>
            <a:off x="645795" y="3125470"/>
            <a:ext cx="2552700" cy="3058795"/>
          </a:xfrm>
          <a:prstGeom prst="flowChartAlternateProcess">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p>
          <a:p>
            <a:pPr algn="ctr"/>
            <a:endParaRPr lang="es-ES" altLang="en-US" dirty="0"/>
          </a:p>
        </p:txBody>
      </p:sp>
      <p:sp>
        <p:nvSpPr>
          <p:cNvPr id="10" name="Llamada de óvalo 9"/>
          <p:cNvSpPr/>
          <p:nvPr/>
        </p:nvSpPr>
        <p:spPr>
          <a:xfrm>
            <a:off x="4201160" y="1589405"/>
            <a:ext cx="2078355" cy="1047115"/>
          </a:xfrm>
          <a:prstGeom prst="wedgeEllipseCallou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3964305" y="3125470"/>
            <a:ext cx="2552700" cy="3058795"/>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PI </a:t>
            </a:r>
            <a:r>
              <a:rPr lang="es-ES" altLang="en-US" dirty="0" err="1">
                <a:solidFill>
                  <a:schemeClr val="tx1"/>
                </a:solidFill>
              </a:rPr>
              <a:t>Planning</a:t>
            </a:r>
            <a:r>
              <a:rPr lang="es-ES" altLang="en-US" dirty="0">
                <a:solidFill>
                  <a:schemeClr val="tx1"/>
                </a:solidFill>
              </a:rPr>
              <a:t> participan los siguientes Roles:</a:t>
            </a:r>
          </a:p>
          <a:p>
            <a:pPr marL="285750" indent="-285750">
              <a:buFont typeface="Wingdings" panose="05000000000000000000" charset="0"/>
              <a:buChar char=""/>
            </a:pPr>
            <a:r>
              <a:rPr lang="es-ES" altLang="en-US" dirty="0" err="1">
                <a:solidFill>
                  <a:schemeClr val="tx1"/>
                </a:solidFill>
              </a:rPr>
              <a:t>Bussiness</a:t>
            </a:r>
            <a:r>
              <a:rPr lang="es-ES" altLang="en-US" dirty="0">
                <a:solidFill>
                  <a:schemeClr val="tx1"/>
                </a:solidFill>
              </a:rPr>
              <a:t> Owner</a:t>
            </a:r>
          </a:p>
          <a:p>
            <a:pPr marL="285750" indent="-285750">
              <a:buFont typeface="Wingdings" panose="05000000000000000000" charset="0"/>
              <a:buChar char=""/>
            </a:pPr>
            <a:r>
              <a:rPr lang="es-ES" altLang="en-US" dirty="0">
                <a:solidFill>
                  <a:schemeClr val="tx1"/>
                </a:solidFill>
              </a:rPr>
              <a:t>RTE</a:t>
            </a:r>
          </a:p>
          <a:p>
            <a:pPr marL="285750" indent="-285750">
              <a:buFont typeface="Wingdings" panose="05000000000000000000" charset="0"/>
              <a:buChar char=""/>
            </a:pPr>
            <a:r>
              <a:rPr lang="es-ES" altLang="en-US" dirty="0">
                <a:solidFill>
                  <a:schemeClr val="tx1"/>
                </a:solidFill>
              </a:rPr>
              <a:t>PM (</a:t>
            </a:r>
            <a:r>
              <a:rPr lang="es-ES" altLang="en-US" dirty="0" err="1">
                <a:solidFill>
                  <a:schemeClr val="tx1"/>
                </a:solidFill>
              </a:rPr>
              <a:t>Product</a:t>
            </a:r>
            <a:r>
              <a:rPr lang="es-ES" altLang="en-US" dirty="0">
                <a:solidFill>
                  <a:schemeClr val="tx1"/>
                </a:solidFill>
              </a:rPr>
              <a:t> </a:t>
            </a:r>
            <a:r>
              <a:rPr lang="es-ES" altLang="en-US" dirty="0" err="1">
                <a:solidFill>
                  <a:schemeClr val="tx1"/>
                </a:solidFill>
              </a:rPr>
              <a:t>Managment</a:t>
            </a:r>
            <a:r>
              <a:rPr lang="es-ES" altLang="en-US" dirty="0">
                <a:solidFill>
                  <a:schemeClr val="tx1"/>
                </a:solidFill>
              </a:rPr>
              <a:t>)</a:t>
            </a:r>
          </a:p>
          <a:p>
            <a:pPr marL="285750" indent="-285750">
              <a:buFont typeface="Wingdings" panose="05000000000000000000" charset="0"/>
              <a:buChar char=""/>
            </a:pPr>
            <a:r>
              <a:rPr lang="es-ES" altLang="en-US" dirty="0" err="1">
                <a:solidFill>
                  <a:schemeClr val="tx1"/>
                </a:solidFill>
              </a:rPr>
              <a:t>System</a:t>
            </a:r>
            <a:r>
              <a:rPr lang="es-ES" altLang="en-US" dirty="0">
                <a:solidFill>
                  <a:schemeClr val="tx1"/>
                </a:solidFill>
              </a:rPr>
              <a:t> </a:t>
            </a:r>
            <a:r>
              <a:rPr lang="es-ES" altLang="en-US" dirty="0" err="1">
                <a:solidFill>
                  <a:schemeClr val="tx1"/>
                </a:solidFill>
              </a:rPr>
              <a:t>Architecture</a:t>
            </a:r>
            <a:endParaRPr lang="es-ES" altLang="en-US" dirty="0">
              <a:solidFill>
                <a:schemeClr val="tx1"/>
              </a:solidFill>
            </a:endParaRPr>
          </a:p>
          <a:p>
            <a:pPr marL="285750" indent="-285750">
              <a:buFont typeface="Wingdings" panose="05000000000000000000" charset="0"/>
              <a:buChar char=""/>
            </a:pPr>
            <a:r>
              <a:rPr lang="es-ES" altLang="en-US" dirty="0">
                <a:solidFill>
                  <a:schemeClr val="tx1"/>
                </a:solidFill>
              </a:rPr>
              <a:t>Agile </a:t>
            </a:r>
            <a:r>
              <a:rPr lang="es-ES" altLang="en-US" dirty="0" err="1">
                <a:solidFill>
                  <a:schemeClr val="tx1"/>
                </a:solidFill>
              </a:rPr>
              <a:t>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hlinkClick r:id="rId3"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364808"/>
            <a:ext cx="10661651" cy="103225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PI Planning - Objetivos</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b="1" dirty="0"/>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p>
          <a:p>
            <a:pPr marL="742950" lvl="1" indent="-285750" algn="just">
              <a:buFont typeface="Wingdings" panose="05000000000000000000" charset="0"/>
              <a:buChar char=""/>
            </a:pPr>
            <a:r>
              <a:rPr lang="es-ES" altLang="en-US" dirty="0" err="1"/>
              <a:t>features</a:t>
            </a:r>
            <a:r>
              <a:rPr lang="es-ES" altLang="en-US" dirty="0"/>
              <a:t> comprometidos</a:t>
            </a:r>
          </a:p>
          <a:p>
            <a:pPr marL="742950" lvl="1" indent="-285750" algn="just">
              <a:buFont typeface="Wingdings" panose="05000000000000000000" charset="0"/>
              <a:buChar char=""/>
            </a:pPr>
            <a:r>
              <a:rPr lang="es-ES" altLang="en-US" dirty="0"/>
              <a:t>Dependencia entre equipos y features.</a:t>
            </a:r>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108" r:id="rId3" imgW="6515100" imgH="2095500" progId="Paint.Picture">
                  <p:embed/>
                </p:oleObj>
              </mc:Choice>
              <mc:Fallback>
                <p:oleObj r:id="rId3" imgW="6515100" imgH="2095500" progId="Paint.Picture">
                  <p:embed/>
                  <p:pic>
                    <p:nvPicPr>
                      <p:cNvPr id="0" name="Imagen 28"/>
                      <p:cNvPicPr/>
                      <p:nvPr/>
                    </p:nvPicPr>
                    <p:blipFill>
                      <a:blip r:embed="rId4"/>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Rectángulo: esquinas redondeadas 7">
            <a:hlinkClick r:id="rId5" action="ppaction://hlinksldjump"/>
            <a:extLst>
              <a:ext uri="{FF2B5EF4-FFF2-40B4-BE49-F238E27FC236}">
                <a16:creationId xmlns:a16="http://schemas.microsoft.com/office/drawing/2014/main" id="{0EDE009F-0464-4BC1-82AD-2BD391D8850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75143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a nivel de equipo- SAFE: </a:t>
            </a:r>
          </a:p>
          <a:p>
            <a:r>
              <a:rPr lang="es-ES" b="1" dirty="0">
                <a:solidFill>
                  <a:srgbClr val="AD198D"/>
                </a:solidFill>
                <a:sym typeface="+mn-ea"/>
              </a:rPr>
              <a:t>PI Planning - Agenda</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132"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
        <p:nvSpPr>
          <p:cNvPr id="8" name="Rectángulo: esquinas redondeadas 7">
            <a:hlinkClick r:id="rId5" action="ppaction://hlinksldjump"/>
            <a:extLst>
              <a:ext uri="{FF2B5EF4-FFF2-40B4-BE49-F238E27FC236}">
                <a16:creationId xmlns:a16="http://schemas.microsoft.com/office/drawing/2014/main" id="{F0265FB8-2A8D-443F-8589-C9789C1D0031}"/>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3200" b="1" dirty="0">
                <a:solidFill>
                  <a:srgbClr val="AD198D"/>
                </a:solidFill>
                <a:sym typeface="+mn-ea"/>
              </a:rPr>
              <a:t>Entradas y Salidas: PI Planning</a:t>
            </a:r>
            <a:endParaRPr lang="es-CO" sz="3200" b="1" dirty="0">
              <a:solidFill>
                <a:srgbClr val="AD198D"/>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682995" y="2036619"/>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pic>
        <p:nvPicPr>
          <p:cNvPr id="36" name="Imagen 35"/>
          <p:cNvPicPr>
            <a:picLocks noChangeAspect="1"/>
          </p:cNvPicPr>
          <p:nvPr/>
        </p:nvPicPr>
        <p:blipFill>
          <a:blip r:embed="rId2" cstate="print">
            <a:duotone>
              <a:prstClr val="black"/>
              <a:srgbClr val="AD198D">
                <a:tint val="45000"/>
                <a:satMod val="400000"/>
              </a:srgbClr>
            </a:duotone>
            <a:extLst>
              <a:ext uri="{28A0092B-C50C-407E-A947-70E740481C1C}">
                <a14:useLocalDpi xmlns:a14="http://schemas.microsoft.com/office/drawing/2010/main" val="0"/>
              </a:ext>
            </a:extLst>
          </a:blip>
          <a:stretch>
            <a:fillRect/>
          </a:stretch>
        </p:blipFill>
        <p:spPr>
          <a:xfrm>
            <a:off x="10677543" y="5148701"/>
            <a:ext cx="949577" cy="949577"/>
          </a:xfrm>
          <a:prstGeom prst="rect">
            <a:avLst/>
          </a:prstGeom>
        </p:spPr>
      </p:pic>
      <p:sp>
        <p:nvSpPr>
          <p:cNvPr id="5" name="Pentágono 4"/>
          <p:cNvSpPr/>
          <p:nvPr/>
        </p:nvSpPr>
        <p:spPr>
          <a:xfrm>
            <a:off x="1129030" y="2217420"/>
            <a:ext cx="2125980"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Contexto del negocio</a:t>
            </a:r>
          </a:p>
        </p:txBody>
      </p:sp>
      <p:sp>
        <p:nvSpPr>
          <p:cNvPr id="6" name="Pentágono 5"/>
          <p:cNvSpPr/>
          <p:nvPr/>
        </p:nvSpPr>
        <p:spPr>
          <a:xfrm>
            <a:off x="1129030" y="311023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Propósito y Misión</a:t>
            </a:r>
          </a:p>
        </p:txBody>
      </p:sp>
      <p:sp>
        <p:nvSpPr>
          <p:cNvPr id="7" name="Pentágono 6"/>
          <p:cNvSpPr/>
          <p:nvPr/>
        </p:nvSpPr>
        <p:spPr>
          <a:xfrm>
            <a:off x="1129030" y="418592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Feature</a:t>
            </a:r>
          </a:p>
        </p:txBody>
      </p:sp>
      <p:sp>
        <p:nvSpPr>
          <p:cNvPr id="9" name="Rombo 8"/>
          <p:cNvSpPr/>
          <p:nvPr/>
        </p:nvSpPr>
        <p:spPr>
          <a:xfrm>
            <a:off x="3990975" y="2340610"/>
            <a:ext cx="3207385" cy="2176780"/>
          </a:xfrm>
          <a:prstGeom prst="diamond">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PI  PLANNING</a:t>
            </a:r>
          </a:p>
        </p:txBody>
      </p:sp>
      <p:sp>
        <p:nvSpPr>
          <p:cNvPr id="10" name="Pentágono 9"/>
          <p:cNvSpPr/>
          <p:nvPr/>
        </p:nvSpPr>
        <p:spPr>
          <a:xfrm>
            <a:off x="7818120" y="22174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PI</a:t>
            </a:r>
          </a:p>
        </p:txBody>
      </p:sp>
      <p:sp>
        <p:nvSpPr>
          <p:cNvPr id="12" name="Pentágono 11"/>
          <p:cNvSpPr/>
          <p:nvPr/>
        </p:nvSpPr>
        <p:spPr>
          <a:xfrm>
            <a:off x="7818120" y="311023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Program Board</a:t>
            </a:r>
          </a:p>
        </p:txBody>
      </p:sp>
      <p:sp>
        <p:nvSpPr>
          <p:cNvPr id="14" name="Pentágono 13"/>
          <p:cNvSpPr/>
          <p:nvPr/>
        </p:nvSpPr>
        <p:spPr>
          <a:xfrm>
            <a:off x="7818120" y="41859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Plan de trabajo</a:t>
            </a:r>
          </a:p>
        </p:txBody>
      </p:sp>
      <p:sp>
        <p:nvSpPr>
          <p:cNvPr id="15" name="Rectángulo 14"/>
          <p:cNvSpPr/>
          <p:nvPr/>
        </p:nvSpPr>
        <p:spPr>
          <a:xfrm>
            <a:off x="857885" y="5148580"/>
            <a:ext cx="2214880" cy="521970"/>
          </a:xfrm>
          <a:prstGeom prst="rect">
            <a:avLst/>
          </a:prstGeom>
          <a:noFill/>
          <a:ln>
            <a:noFill/>
          </a:ln>
        </p:spPr>
        <p:txBody>
          <a:bodyPr wrap="square" rtlCol="0" anchor="t">
            <a:spAutoFit/>
          </a:bodyPr>
          <a:lstStyle/>
          <a:p>
            <a:pPr algn="ctr"/>
            <a:r>
              <a:rPr lang="es-ES" altLang="en-US" sz="2800" b="1" dirty="0">
                <a:solidFill>
                  <a:srgbClr val="575756"/>
                </a:solidFill>
                <a:effectLst>
                  <a:innerShdw blurRad="63500" dist="50800" dir="13500000">
                    <a:srgbClr val="000000">
                      <a:alpha val="50000"/>
                    </a:srgbClr>
                  </a:innerShdw>
                </a:effectLst>
              </a:rPr>
              <a:t>Entradas</a:t>
            </a:r>
          </a:p>
        </p:txBody>
      </p:sp>
      <p:sp>
        <p:nvSpPr>
          <p:cNvPr id="19" name="Rectángulo 18"/>
          <p:cNvSpPr/>
          <p:nvPr/>
        </p:nvSpPr>
        <p:spPr>
          <a:xfrm>
            <a:off x="7613015" y="5148580"/>
            <a:ext cx="2214880" cy="521970"/>
          </a:xfrm>
          <a:prstGeom prst="rect">
            <a:avLst/>
          </a:prstGeom>
          <a:noFill/>
          <a:ln>
            <a:noFill/>
          </a:ln>
        </p:spPr>
        <p:txBody>
          <a:bodyPr wrap="square" rtlCol="0" anchor="t">
            <a:spAutoFit/>
          </a:bodyPr>
          <a:lstStyle/>
          <a:p>
            <a:pPr algn="ctr"/>
            <a:r>
              <a:rPr lang="es-ES" altLang="en-US" sz="2800" b="1" dirty="0">
                <a:solidFill>
                  <a:srgbClr val="575756"/>
                </a:solidFill>
                <a:effectLst>
                  <a:innerShdw blurRad="63500" dist="50800" dir="13500000">
                    <a:srgbClr val="000000">
                      <a:alpha val="50000"/>
                    </a:srgbClr>
                  </a:innerShdw>
                </a:effectLst>
              </a:rPr>
              <a:t>Salidas</a:t>
            </a:r>
          </a:p>
        </p:txBody>
      </p:sp>
      <p:sp>
        <p:nvSpPr>
          <p:cNvPr id="16" name="Rectángulo: esquinas redondeadas 15">
            <a:hlinkClick r:id="rId3" action="ppaction://hlinksldjump"/>
            <a:extLst>
              <a:ext uri="{FF2B5EF4-FFF2-40B4-BE49-F238E27FC236}">
                <a16:creationId xmlns:a16="http://schemas.microsoft.com/office/drawing/2014/main" id="{5AD12BEE-B2C8-4E23-B86D-9FCD0207BCF3}"/>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Refinamiento de Story (MPV)</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LLamada de flecha derecha 2"/>
          <p:cNvSpPr/>
          <p:nvPr/>
        </p:nvSpPr>
        <p:spPr>
          <a:xfrm>
            <a:off x="645795" y="226441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p:txBody>
      </p:sp>
      <p:sp>
        <p:nvSpPr>
          <p:cNvPr id="7" name="Proceso 6"/>
          <p:cNvSpPr/>
          <p:nvPr/>
        </p:nvSpPr>
        <p:spPr>
          <a:xfrm>
            <a:off x="2625725" y="1852295"/>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p>
        </p:txBody>
      </p:sp>
      <p:sp>
        <p:nvSpPr>
          <p:cNvPr id="8" name="LLamada de flecha derecha 7"/>
          <p:cNvSpPr/>
          <p:nvPr/>
        </p:nvSpPr>
        <p:spPr>
          <a:xfrm>
            <a:off x="645795" y="418338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Quién Participa?</a:t>
            </a:r>
          </a:p>
        </p:txBody>
      </p:sp>
      <p:sp>
        <p:nvSpPr>
          <p:cNvPr id="13" name="Proceso 12"/>
          <p:cNvSpPr/>
          <p:nvPr/>
        </p:nvSpPr>
        <p:spPr>
          <a:xfrm>
            <a:off x="2625725" y="3732530"/>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Debe participar todo el equipo Agil. En el caso que sea necesario invitar alguien que no sea parte del equipo, como por ejemplo stakeholders, areas transversales, entre otros es valido hacerlo.</a:t>
            </a:r>
          </a:p>
        </p:txBody>
      </p:sp>
      <p:sp>
        <p:nvSpPr>
          <p:cNvPr id="14" name="Estrella de 8 puntas 13"/>
          <p:cNvSpPr/>
          <p:nvPr/>
        </p:nvSpPr>
        <p:spPr>
          <a:xfrm>
            <a:off x="6638925" y="1969135"/>
            <a:ext cx="4199651" cy="3617933"/>
          </a:xfrm>
          <a:prstGeom prst="star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solidFill>
                  <a:schemeClr val="tx1"/>
                </a:solidFill>
              </a:rPr>
              <a:t>Objetivo </a:t>
            </a:r>
          </a:p>
          <a:p>
            <a:pPr algn="ctr"/>
            <a:endParaRPr lang="es-ES" altLang="en-US" sz="1600" dirty="0">
              <a:solidFill>
                <a:schemeClr val="tx1"/>
              </a:solidFill>
            </a:endParaRPr>
          </a:p>
          <a:p>
            <a:pPr algn="ctr"/>
            <a:r>
              <a:rPr lang="es-ES" altLang="en-US" sz="1600" dirty="0">
                <a:solidFill>
                  <a:schemeClr val="tx1"/>
                </a:solidFill>
              </a:rPr>
              <a:t>Detallar HU que son candidatas para ser </a:t>
            </a:r>
            <a:r>
              <a:rPr lang="es-ES" altLang="en-US" sz="1600" b="1" i="1" dirty="0">
                <a:solidFill>
                  <a:schemeClr val="tx1"/>
                </a:solidFill>
              </a:rPr>
              <a:t>implementadas</a:t>
            </a:r>
            <a:r>
              <a:rPr lang="es-ES" altLang="en-US" sz="1600" dirty="0">
                <a:solidFill>
                  <a:schemeClr val="tx1"/>
                </a:solidFill>
              </a:rPr>
              <a:t> en la siguiente </a:t>
            </a:r>
            <a:r>
              <a:rPr lang="es-ES" altLang="en-US" sz="1600" b="1" i="1" dirty="0">
                <a:solidFill>
                  <a:schemeClr val="tx1"/>
                </a:solidFill>
              </a:rPr>
              <a:t>iteración</a:t>
            </a:r>
            <a:r>
              <a:rPr lang="es-ES" altLang="en-US" sz="1600" dirty="0">
                <a:solidFill>
                  <a:schemeClr val="tx1"/>
                </a:solidFill>
              </a:rPr>
              <a:t>. Identificando, riesgos, dependencias, impedimentos y viabilidad técnica para su construcción.</a:t>
            </a:r>
          </a:p>
        </p:txBody>
      </p:sp>
      <p:sp>
        <p:nvSpPr>
          <p:cNvPr id="10" name="Rectángulo: esquinas redondeadas 9">
            <a:hlinkClick r:id="rId2" action="ppaction://hlinksldjump"/>
            <a:extLst>
              <a:ext uri="{FF2B5EF4-FFF2-40B4-BE49-F238E27FC236}">
                <a16:creationId xmlns:a16="http://schemas.microsoft.com/office/drawing/2014/main" id="{F73CEA9B-5411-46A4-91C3-B27A2FE86CE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E3D9F2B2-C82F-4D2D-9C40-E3CCDC1822A9}"/>
              </a:ext>
            </a:extLst>
          </p:cNvPr>
          <p:cNvGrpSpPr/>
          <p:nvPr/>
        </p:nvGrpSpPr>
        <p:grpSpPr>
          <a:xfrm>
            <a:off x="472019" y="130209"/>
            <a:ext cx="5757512" cy="3485900"/>
            <a:chOff x="592795" y="1297768"/>
            <a:chExt cx="5757512" cy="3485900"/>
          </a:xfrm>
        </p:grpSpPr>
        <p:sp>
          <p:nvSpPr>
            <p:cNvPr id="9" name="Rectángulo: esquinas redondeadas 8">
              <a:extLst>
                <a:ext uri="{FF2B5EF4-FFF2-40B4-BE49-F238E27FC236}">
                  <a16:creationId xmlns:a16="http://schemas.microsoft.com/office/drawing/2014/main" id="{7EB8D068-4D0E-4F30-B2AC-AF2877E8D441}"/>
                </a:ext>
              </a:extLst>
            </p:cNvPr>
            <p:cNvSpPr/>
            <p:nvPr/>
          </p:nvSpPr>
          <p:spPr>
            <a:xfrm>
              <a:off x="592795" y="1297768"/>
              <a:ext cx="5688862" cy="3485900"/>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itle 1">
              <a:extLst>
                <a:ext uri="{FF2B5EF4-FFF2-40B4-BE49-F238E27FC236}">
                  <a16:creationId xmlns:a16="http://schemas.microsoft.com/office/drawing/2014/main" id="{E7617B91-B100-4005-9B05-1A6D337669E5}"/>
                </a:ext>
              </a:extLst>
            </p:cNvPr>
            <p:cNvSpPr txBox="1">
              <a:spLocks/>
            </p:cNvSpPr>
            <p:nvPr/>
          </p:nvSpPr>
          <p:spPr>
            <a:xfrm>
              <a:off x="592795" y="1417015"/>
              <a:ext cx="734040" cy="3289380"/>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Valores ágiles</a:t>
              </a:r>
              <a:endParaRPr lang="en-US" sz="1600" b="1" dirty="0">
                <a:solidFill>
                  <a:srgbClr val="095195"/>
                </a:solidFill>
                <a:latin typeface="Arial" panose="020B0604020202020204" pitchFamily="34" charset="0"/>
                <a:cs typeface="Arial" panose="020B0604020202020204" pitchFamily="34" charset="0"/>
              </a:endParaRPr>
            </a:p>
          </p:txBody>
        </p:sp>
        <p:pic>
          <p:nvPicPr>
            <p:cNvPr id="11" name="Gráfico 10">
              <a:extLst>
                <a:ext uri="{FF2B5EF4-FFF2-40B4-BE49-F238E27FC236}">
                  <a16:creationId xmlns:a16="http://schemas.microsoft.com/office/drawing/2014/main" id="{12AAF3C1-49C0-4679-9965-98AE38A3AE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62618" y="1636418"/>
              <a:ext cx="795528" cy="819634"/>
            </a:xfrm>
            <a:prstGeom prst="rect">
              <a:avLst/>
            </a:prstGeom>
          </p:spPr>
        </p:pic>
        <p:sp>
          <p:nvSpPr>
            <p:cNvPr id="12" name="Rectángulo 11">
              <a:extLst>
                <a:ext uri="{FF2B5EF4-FFF2-40B4-BE49-F238E27FC236}">
                  <a16:creationId xmlns:a16="http://schemas.microsoft.com/office/drawing/2014/main" id="{041A646C-000B-4B71-8409-81030D9FB683}"/>
                </a:ext>
              </a:extLst>
            </p:cNvPr>
            <p:cNvSpPr/>
            <p:nvPr/>
          </p:nvSpPr>
          <p:spPr>
            <a:xfrm>
              <a:off x="636174" y="2454471"/>
              <a:ext cx="338287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Individuos e interacciones</a:t>
              </a:r>
            </a:p>
            <a:p>
              <a:pPr algn="ctr" defTabSz="914354"/>
              <a:r>
                <a:rPr lang="es-CO" sz="1200" dirty="0">
                  <a:solidFill>
                    <a:srgbClr val="095195"/>
                  </a:solidFill>
                  <a:latin typeface="Arial" panose="020B0604020202020204" pitchFamily="34" charset="0"/>
                  <a:cs typeface="Arial" panose="020B0604020202020204" pitchFamily="34" charset="0"/>
                </a:rPr>
                <a:t>sobre procesos y herramientas</a:t>
              </a:r>
              <a:endParaRPr lang="es-CO" dirty="0">
                <a:solidFill>
                  <a:srgbClr val="095195"/>
                </a:solidFill>
                <a:latin typeface="Arial" panose="020B0604020202020204" pitchFamily="34" charset="0"/>
                <a:cs typeface="Arial" panose="020B0604020202020204" pitchFamily="34" charset="0"/>
              </a:endParaRPr>
            </a:p>
          </p:txBody>
        </p:sp>
        <p:pic>
          <p:nvPicPr>
            <p:cNvPr id="13" name="Gráfico 12">
              <a:extLst>
                <a:ext uri="{FF2B5EF4-FFF2-40B4-BE49-F238E27FC236}">
                  <a16:creationId xmlns:a16="http://schemas.microsoft.com/office/drawing/2014/main" id="{A9A8A5E0-120C-4387-B86B-3C30875AC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7221" y="1711849"/>
              <a:ext cx="795528" cy="677272"/>
            </a:xfrm>
            <a:prstGeom prst="rect">
              <a:avLst/>
            </a:prstGeom>
          </p:spPr>
        </p:pic>
        <p:sp>
          <p:nvSpPr>
            <p:cNvPr id="14" name="Rectángulo 13">
              <a:extLst>
                <a:ext uri="{FF2B5EF4-FFF2-40B4-BE49-F238E27FC236}">
                  <a16:creationId xmlns:a16="http://schemas.microsoft.com/office/drawing/2014/main" id="{6761BCA0-A27B-455E-8FB4-5028C0E57900}"/>
                </a:ext>
              </a:extLst>
            </p:cNvPr>
            <p:cNvSpPr/>
            <p:nvPr/>
          </p:nvSpPr>
          <p:spPr>
            <a:xfrm>
              <a:off x="3199662" y="2464299"/>
              <a:ext cx="315064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Productos funcionando </a:t>
              </a:r>
            </a:p>
            <a:p>
              <a:pPr algn="ctr" defTabSz="914354"/>
              <a:r>
                <a:rPr lang="es-CO" sz="1200" dirty="0">
                  <a:solidFill>
                    <a:srgbClr val="095195"/>
                  </a:solidFill>
                  <a:latin typeface="Arial" panose="020B0604020202020204" pitchFamily="34" charset="0"/>
                  <a:cs typeface="Arial" panose="020B0604020202020204" pitchFamily="34" charset="0"/>
                </a:rPr>
                <a:t>sobre documentación extensiva</a:t>
              </a:r>
            </a:p>
          </p:txBody>
        </p:sp>
        <p:pic>
          <p:nvPicPr>
            <p:cNvPr id="15" name="Gráfico 14">
              <a:extLst>
                <a:ext uri="{FF2B5EF4-FFF2-40B4-BE49-F238E27FC236}">
                  <a16:creationId xmlns:a16="http://schemas.microsoft.com/office/drawing/2014/main" id="{A1560A2B-3A69-4C60-94AA-2F1B00574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57477" y="3198674"/>
              <a:ext cx="976440" cy="650960"/>
            </a:xfrm>
            <a:prstGeom prst="rect">
              <a:avLst/>
            </a:prstGeom>
          </p:spPr>
        </p:pic>
        <p:sp>
          <p:nvSpPr>
            <p:cNvPr id="16" name="Rectángulo 15">
              <a:extLst>
                <a:ext uri="{FF2B5EF4-FFF2-40B4-BE49-F238E27FC236}">
                  <a16:creationId xmlns:a16="http://schemas.microsoft.com/office/drawing/2014/main" id="{DA891952-DDE9-4636-B2B4-6914344440C6}"/>
                </a:ext>
              </a:extLst>
            </p:cNvPr>
            <p:cNvSpPr/>
            <p:nvPr/>
          </p:nvSpPr>
          <p:spPr>
            <a:xfrm>
              <a:off x="752288" y="3777361"/>
              <a:ext cx="3150645" cy="523220"/>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Colaboración entre áreas</a:t>
              </a:r>
            </a:p>
            <a:p>
              <a:pPr algn="ctr" defTabSz="914354"/>
              <a:r>
                <a:rPr lang="es-CO" sz="1200" dirty="0">
                  <a:solidFill>
                    <a:srgbClr val="095195"/>
                  </a:solidFill>
                  <a:latin typeface="Arial" panose="020B0604020202020204" pitchFamily="34" charset="0"/>
                  <a:cs typeface="Arial" panose="020B0604020202020204" pitchFamily="34" charset="0"/>
                </a:rPr>
                <a:t>sobre negociación contractual</a:t>
              </a:r>
              <a:r>
                <a:rPr lang="es-CO" sz="1600" dirty="0">
                  <a:solidFill>
                    <a:srgbClr val="095195"/>
                  </a:solidFill>
                  <a:latin typeface="Arial" panose="020B0604020202020204" pitchFamily="34" charset="0"/>
                  <a:cs typeface="Arial" panose="020B0604020202020204" pitchFamily="34" charset="0"/>
                </a:rPr>
                <a:t>.</a:t>
              </a:r>
            </a:p>
          </p:txBody>
        </p:sp>
        <p:pic>
          <p:nvPicPr>
            <p:cNvPr id="17" name="Gráfico 16">
              <a:extLst>
                <a:ext uri="{FF2B5EF4-FFF2-40B4-BE49-F238E27FC236}">
                  <a16:creationId xmlns:a16="http://schemas.microsoft.com/office/drawing/2014/main" id="{3A611537-62DF-4FDD-AA71-642E3A187A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36972" y="3115163"/>
              <a:ext cx="735777" cy="662198"/>
            </a:xfrm>
            <a:prstGeom prst="rect">
              <a:avLst/>
            </a:prstGeom>
          </p:spPr>
        </p:pic>
        <p:sp>
          <p:nvSpPr>
            <p:cNvPr id="18" name="Rectángulo 17">
              <a:extLst>
                <a:ext uri="{FF2B5EF4-FFF2-40B4-BE49-F238E27FC236}">
                  <a16:creationId xmlns:a16="http://schemas.microsoft.com/office/drawing/2014/main" id="{A7730224-60FB-4888-98A2-9DF001B2AAFF}"/>
                </a:ext>
              </a:extLst>
            </p:cNvPr>
            <p:cNvSpPr/>
            <p:nvPr/>
          </p:nvSpPr>
          <p:spPr>
            <a:xfrm>
              <a:off x="3345652" y="3894383"/>
              <a:ext cx="2918416"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Respuesta ante el cambio</a:t>
              </a:r>
            </a:p>
            <a:p>
              <a:pPr algn="ctr" defTabSz="914354"/>
              <a:r>
                <a:rPr lang="es-CO" sz="1200" dirty="0">
                  <a:solidFill>
                    <a:srgbClr val="095195"/>
                  </a:solidFill>
                  <a:latin typeface="Arial" panose="020B0604020202020204" pitchFamily="34" charset="0"/>
                  <a:cs typeface="Arial" panose="020B0604020202020204" pitchFamily="34" charset="0"/>
                </a:rPr>
                <a:t>sobre seguir un plan.</a:t>
              </a:r>
            </a:p>
          </p:txBody>
        </p:sp>
      </p:grpSp>
      <p:grpSp>
        <p:nvGrpSpPr>
          <p:cNvPr id="2" name="Grupo 1">
            <a:extLst>
              <a:ext uri="{FF2B5EF4-FFF2-40B4-BE49-F238E27FC236}">
                <a16:creationId xmlns:a16="http://schemas.microsoft.com/office/drawing/2014/main" id="{8AD8FFEC-0D34-4706-BD13-50A5AD591FDE}"/>
              </a:ext>
            </a:extLst>
          </p:cNvPr>
          <p:cNvGrpSpPr/>
          <p:nvPr/>
        </p:nvGrpSpPr>
        <p:grpSpPr>
          <a:xfrm>
            <a:off x="515398" y="3898647"/>
            <a:ext cx="7888175" cy="2780358"/>
            <a:chOff x="373322" y="3780659"/>
            <a:chExt cx="7888175" cy="2780358"/>
          </a:xfrm>
        </p:grpSpPr>
        <p:sp>
          <p:nvSpPr>
            <p:cNvPr id="19" name="Rectángulo: esquinas redondeadas 18">
              <a:extLst>
                <a:ext uri="{FF2B5EF4-FFF2-40B4-BE49-F238E27FC236}">
                  <a16:creationId xmlns:a16="http://schemas.microsoft.com/office/drawing/2014/main" id="{31201B93-AAB7-4CD7-B168-4829D00A1961}"/>
                </a:ext>
              </a:extLst>
            </p:cNvPr>
            <p:cNvSpPr/>
            <p:nvPr/>
          </p:nvSpPr>
          <p:spPr>
            <a:xfrm>
              <a:off x="373322" y="3780659"/>
              <a:ext cx="7888175" cy="2780358"/>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a:extLst>
                <a:ext uri="{FF2B5EF4-FFF2-40B4-BE49-F238E27FC236}">
                  <a16:creationId xmlns:a16="http://schemas.microsoft.com/office/drawing/2014/main" id="{B97BB1B2-30A5-4E37-854B-582B691E6EBE}"/>
                </a:ext>
              </a:extLst>
            </p:cNvPr>
            <p:cNvGrpSpPr/>
            <p:nvPr/>
          </p:nvGrpSpPr>
          <p:grpSpPr>
            <a:xfrm>
              <a:off x="1003026" y="3865900"/>
              <a:ext cx="7075057" cy="2547625"/>
              <a:chOff x="698512" y="1719861"/>
              <a:chExt cx="7075057" cy="2547625"/>
            </a:xfrm>
          </p:grpSpPr>
          <p:pic>
            <p:nvPicPr>
              <p:cNvPr id="45" name="Gráfico 44">
                <a:extLst>
                  <a:ext uri="{FF2B5EF4-FFF2-40B4-BE49-F238E27FC236}">
                    <a16:creationId xmlns:a16="http://schemas.microsoft.com/office/drawing/2014/main" id="{1435C9FA-4F21-4C4D-9398-385C1F6E4A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93085" y="1789860"/>
                <a:ext cx="674554" cy="626147"/>
              </a:xfrm>
              <a:prstGeom prst="rect">
                <a:avLst/>
              </a:prstGeom>
            </p:spPr>
          </p:pic>
          <p:pic>
            <p:nvPicPr>
              <p:cNvPr id="46" name="Gráfico 45">
                <a:extLst>
                  <a:ext uri="{FF2B5EF4-FFF2-40B4-BE49-F238E27FC236}">
                    <a16:creationId xmlns:a16="http://schemas.microsoft.com/office/drawing/2014/main" id="{6305F4BE-E529-4484-80F5-1420E8FED1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50501" y="1845429"/>
                <a:ext cx="714681" cy="536011"/>
              </a:xfrm>
              <a:prstGeom prst="rect">
                <a:avLst/>
              </a:prstGeom>
            </p:spPr>
          </p:pic>
          <p:pic>
            <p:nvPicPr>
              <p:cNvPr id="47" name="Gráfico 46">
                <a:extLst>
                  <a:ext uri="{FF2B5EF4-FFF2-40B4-BE49-F238E27FC236}">
                    <a16:creationId xmlns:a16="http://schemas.microsoft.com/office/drawing/2014/main" id="{C0FD6146-C93B-461F-AC0B-831F742DD64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49684" y="1719861"/>
                <a:ext cx="737175" cy="683730"/>
              </a:xfrm>
              <a:prstGeom prst="rect">
                <a:avLst/>
              </a:prstGeom>
            </p:spPr>
          </p:pic>
          <p:pic>
            <p:nvPicPr>
              <p:cNvPr id="48" name="Gráfico 47">
                <a:extLst>
                  <a:ext uri="{FF2B5EF4-FFF2-40B4-BE49-F238E27FC236}">
                    <a16:creationId xmlns:a16="http://schemas.microsoft.com/office/drawing/2014/main" id="{F3DCC34D-EFE4-453D-AB86-E8A0D416D0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6413" y="1816801"/>
                <a:ext cx="522919" cy="522919"/>
              </a:xfrm>
              <a:prstGeom prst="rect">
                <a:avLst/>
              </a:prstGeom>
            </p:spPr>
          </p:pic>
          <p:pic>
            <p:nvPicPr>
              <p:cNvPr id="49" name="Gráfico 48">
                <a:extLst>
                  <a:ext uri="{FF2B5EF4-FFF2-40B4-BE49-F238E27FC236}">
                    <a16:creationId xmlns:a16="http://schemas.microsoft.com/office/drawing/2014/main" id="{2443F6E5-4648-4605-BF33-18686AF04E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21684" y="1783738"/>
                <a:ext cx="587542" cy="587542"/>
              </a:xfrm>
              <a:prstGeom prst="rect">
                <a:avLst/>
              </a:prstGeom>
            </p:spPr>
          </p:pic>
          <p:pic>
            <p:nvPicPr>
              <p:cNvPr id="50" name="Gráfico 49">
                <a:extLst>
                  <a:ext uri="{FF2B5EF4-FFF2-40B4-BE49-F238E27FC236}">
                    <a16:creationId xmlns:a16="http://schemas.microsoft.com/office/drawing/2014/main" id="{1750A9F5-0957-4995-9521-A6227F206E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15004" y="1950081"/>
                <a:ext cx="490760" cy="490760"/>
              </a:xfrm>
              <a:prstGeom prst="rect">
                <a:avLst/>
              </a:prstGeom>
            </p:spPr>
          </p:pic>
          <p:sp>
            <p:nvSpPr>
              <p:cNvPr id="51" name="Title 1">
                <a:extLst>
                  <a:ext uri="{FF2B5EF4-FFF2-40B4-BE49-F238E27FC236}">
                    <a16:creationId xmlns:a16="http://schemas.microsoft.com/office/drawing/2014/main" id="{DE7A1433-18C9-4385-A4E6-1E53230A0CDC}"/>
                  </a:ext>
                </a:extLst>
              </p:cNvPr>
              <p:cNvSpPr txBox="1">
                <a:spLocks/>
              </p:cNvSpPr>
              <p:nvPr/>
            </p:nvSpPr>
            <p:spPr>
              <a:xfrm>
                <a:off x="982367"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Satisfacción</a:t>
                </a:r>
              </a:p>
              <a:p>
                <a:pPr algn="ctr" defTabSz="1219170"/>
                <a:r>
                  <a:rPr lang="es-ES" sz="1200" i="1" dirty="0">
                    <a:solidFill>
                      <a:srgbClr val="095195"/>
                    </a:solidFill>
                    <a:latin typeface="Arial" panose="020B0604020202020204" pitchFamily="34" charset="0"/>
                    <a:cs typeface="Arial" panose="020B0604020202020204" pitchFamily="34" charset="0"/>
                  </a:rPr>
                  <a:t>Del cliente</a:t>
                </a:r>
                <a:endParaRPr lang="en-US" sz="1200" i="1" dirty="0">
                  <a:solidFill>
                    <a:srgbClr val="095195"/>
                  </a:solidFill>
                  <a:latin typeface="Arial" panose="020B0604020202020204" pitchFamily="34" charset="0"/>
                  <a:cs typeface="Arial" panose="020B0604020202020204" pitchFamily="34" charset="0"/>
                </a:endParaRPr>
              </a:p>
            </p:txBody>
          </p:sp>
          <p:sp>
            <p:nvSpPr>
              <p:cNvPr id="52" name="Title 1">
                <a:extLst>
                  <a:ext uri="{FF2B5EF4-FFF2-40B4-BE49-F238E27FC236}">
                    <a16:creationId xmlns:a16="http://schemas.microsoft.com/office/drawing/2014/main" id="{F7F7236D-7E95-4DFC-BC44-C489006F6F1C}"/>
                  </a:ext>
                </a:extLst>
              </p:cNvPr>
              <p:cNvSpPr txBox="1">
                <a:spLocks/>
              </p:cNvSpPr>
              <p:nvPr/>
            </p:nvSpPr>
            <p:spPr>
              <a:xfrm>
                <a:off x="2173889" y="2333596"/>
                <a:ext cx="1325517" cy="593347"/>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Los cambios son bienvenidos</a:t>
                </a:r>
                <a:endParaRPr lang="en-US" sz="1100" i="1" dirty="0">
                  <a:solidFill>
                    <a:srgbClr val="095195"/>
                  </a:solidFill>
                  <a:latin typeface="Arial" panose="020B0604020202020204" pitchFamily="34" charset="0"/>
                  <a:cs typeface="Arial" panose="020B0604020202020204" pitchFamily="34" charset="0"/>
                </a:endParaRPr>
              </a:p>
            </p:txBody>
          </p:sp>
          <p:sp>
            <p:nvSpPr>
              <p:cNvPr id="53" name="Title 1">
                <a:extLst>
                  <a:ext uri="{FF2B5EF4-FFF2-40B4-BE49-F238E27FC236}">
                    <a16:creationId xmlns:a16="http://schemas.microsoft.com/office/drawing/2014/main" id="{91ED74D1-2936-45ED-9D9D-D4E239D40F1F}"/>
                  </a:ext>
                </a:extLst>
              </p:cNvPr>
              <p:cNvSpPr txBox="1">
                <a:spLocks/>
              </p:cNvSpPr>
              <p:nvPr/>
            </p:nvSpPr>
            <p:spPr>
              <a:xfrm>
                <a:off x="3192196" y="233359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Entrega frecuente</a:t>
                </a:r>
                <a:endParaRPr lang="en-US" sz="1200" i="1" dirty="0">
                  <a:solidFill>
                    <a:srgbClr val="095195"/>
                  </a:solidFill>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939E7C78-20DB-4A6F-9567-086C2DB6271E}"/>
                  </a:ext>
                </a:extLst>
              </p:cNvPr>
              <p:cNvSpPr txBox="1">
                <a:spLocks/>
              </p:cNvSpPr>
              <p:nvPr/>
            </p:nvSpPr>
            <p:spPr>
              <a:xfrm>
                <a:off x="4216799" y="2293841"/>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Trabajo colaborativo</a:t>
                </a:r>
                <a:endParaRPr lang="en-US" sz="1200" i="1" dirty="0">
                  <a:solidFill>
                    <a:srgbClr val="095195"/>
                  </a:solidFill>
                  <a:latin typeface="Arial" panose="020B0604020202020204" pitchFamily="34" charset="0"/>
                  <a:cs typeface="Arial" panose="020B0604020202020204" pitchFamily="34" charset="0"/>
                </a:endParaRPr>
              </a:p>
            </p:txBody>
          </p:sp>
          <p:sp>
            <p:nvSpPr>
              <p:cNvPr id="55" name="Title 1">
                <a:extLst>
                  <a:ext uri="{FF2B5EF4-FFF2-40B4-BE49-F238E27FC236}">
                    <a16:creationId xmlns:a16="http://schemas.microsoft.com/office/drawing/2014/main" id="{4BDF24FD-7CB8-42D8-90E5-CBD05FE6F8A9}"/>
                  </a:ext>
                </a:extLst>
              </p:cNvPr>
              <p:cNvSpPr txBox="1">
                <a:spLocks/>
              </p:cNvSpPr>
              <p:nvPr/>
            </p:nvSpPr>
            <p:spPr>
              <a:xfrm>
                <a:off x="5336999" y="2347218"/>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Motivados</a:t>
                </a:r>
                <a:endParaRPr lang="en-US" sz="1200" i="1" dirty="0">
                  <a:solidFill>
                    <a:srgbClr val="095195"/>
                  </a:solidFill>
                  <a:latin typeface="Arial" panose="020B0604020202020204" pitchFamily="34" charset="0"/>
                  <a:cs typeface="Arial" panose="020B0604020202020204" pitchFamily="34" charset="0"/>
                </a:endParaRPr>
              </a:p>
            </p:txBody>
          </p:sp>
          <p:sp>
            <p:nvSpPr>
              <p:cNvPr id="56" name="Title 1">
                <a:extLst>
                  <a:ext uri="{FF2B5EF4-FFF2-40B4-BE49-F238E27FC236}">
                    <a16:creationId xmlns:a16="http://schemas.microsoft.com/office/drawing/2014/main" id="{AD4ED3D0-39DA-4899-B030-AF351CA60E97}"/>
                  </a:ext>
                </a:extLst>
              </p:cNvPr>
              <p:cNvSpPr txBox="1">
                <a:spLocks/>
              </p:cNvSpPr>
              <p:nvPr/>
            </p:nvSpPr>
            <p:spPr>
              <a:xfrm>
                <a:off x="6448052"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Comunicación cara a cara</a:t>
                </a:r>
                <a:endParaRPr lang="en-US" sz="1100" i="1" dirty="0">
                  <a:solidFill>
                    <a:srgbClr val="095195"/>
                  </a:solidFill>
                  <a:latin typeface="Arial" panose="020B0604020202020204" pitchFamily="34" charset="0"/>
                  <a:cs typeface="Arial" panose="020B0604020202020204" pitchFamily="34" charset="0"/>
                </a:endParaRPr>
              </a:p>
            </p:txBody>
          </p:sp>
          <p:pic>
            <p:nvPicPr>
              <p:cNvPr id="57" name="Gráfico 56">
                <a:extLst>
                  <a:ext uri="{FF2B5EF4-FFF2-40B4-BE49-F238E27FC236}">
                    <a16:creationId xmlns:a16="http://schemas.microsoft.com/office/drawing/2014/main" id="{8EDCEA23-1EBA-4ADC-9305-EE341EE4101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71989" y="2960073"/>
                <a:ext cx="601614" cy="601613"/>
              </a:xfrm>
              <a:prstGeom prst="rect">
                <a:avLst/>
              </a:prstGeom>
            </p:spPr>
          </p:pic>
          <p:pic>
            <p:nvPicPr>
              <p:cNvPr id="58" name="Gráfico 57">
                <a:extLst>
                  <a:ext uri="{FF2B5EF4-FFF2-40B4-BE49-F238E27FC236}">
                    <a16:creationId xmlns:a16="http://schemas.microsoft.com/office/drawing/2014/main" id="{D5D2690C-DFDF-4CBE-8D20-DD16DAABAC2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54404" y="3011579"/>
                <a:ext cx="616439" cy="616439"/>
              </a:xfrm>
              <a:prstGeom prst="rect">
                <a:avLst/>
              </a:prstGeom>
            </p:spPr>
          </p:pic>
          <p:pic>
            <p:nvPicPr>
              <p:cNvPr id="59" name="Gráfico 58">
                <a:extLst>
                  <a:ext uri="{FF2B5EF4-FFF2-40B4-BE49-F238E27FC236}">
                    <a16:creationId xmlns:a16="http://schemas.microsoft.com/office/drawing/2014/main" id="{C77192CD-C5E4-4783-8B3E-7A7BC3C69A6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05502" y="2969951"/>
                <a:ext cx="669336" cy="669336"/>
              </a:xfrm>
              <a:prstGeom prst="rect">
                <a:avLst/>
              </a:prstGeom>
            </p:spPr>
          </p:pic>
          <p:pic>
            <p:nvPicPr>
              <p:cNvPr id="60" name="Gráfico 59">
                <a:extLst>
                  <a:ext uri="{FF2B5EF4-FFF2-40B4-BE49-F238E27FC236}">
                    <a16:creationId xmlns:a16="http://schemas.microsoft.com/office/drawing/2014/main" id="{7D388B47-BE5D-4BEB-8260-AFB4F00E69A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38135" y="3009238"/>
                <a:ext cx="619196" cy="619194"/>
              </a:xfrm>
              <a:prstGeom prst="rect">
                <a:avLst/>
              </a:prstGeom>
            </p:spPr>
          </p:pic>
          <p:pic>
            <p:nvPicPr>
              <p:cNvPr id="61" name="Gráfico 60">
                <a:extLst>
                  <a:ext uri="{FF2B5EF4-FFF2-40B4-BE49-F238E27FC236}">
                    <a16:creationId xmlns:a16="http://schemas.microsoft.com/office/drawing/2014/main" id="{4D3DB717-ED0A-4966-B7D2-0432EC5EF24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701182" y="3113136"/>
                <a:ext cx="574997" cy="574997"/>
              </a:xfrm>
              <a:prstGeom prst="rect">
                <a:avLst/>
              </a:prstGeom>
            </p:spPr>
          </p:pic>
          <p:pic>
            <p:nvPicPr>
              <p:cNvPr id="62" name="Gráfico 61">
                <a:extLst>
                  <a:ext uri="{FF2B5EF4-FFF2-40B4-BE49-F238E27FC236}">
                    <a16:creationId xmlns:a16="http://schemas.microsoft.com/office/drawing/2014/main" id="{A706B908-D204-4F06-BEFA-1AB6E44DBE1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827802" y="3009238"/>
                <a:ext cx="593348" cy="593348"/>
              </a:xfrm>
              <a:prstGeom prst="rect">
                <a:avLst/>
              </a:prstGeom>
            </p:spPr>
          </p:pic>
          <p:sp>
            <p:nvSpPr>
              <p:cNvPr id="63" name="Title 1">
                <a:extLst>
                  <a:ext uri="{FF2B5EF4-FFF2-40B4-BE49-F238E27FC236}">
                    <a16:creationId xmlns:a16="http://schemas.microsoft.com/office/drawing/2014/main" id="{FBE2BD2E-3DD8-44B1-A148-2ADF57DE3F73}"/>
                  </a:ext>
                </a:extLst>
              </p:cNvPr>
              <p:cNvSpPr txBox="1">
                <a:spLocks/>
              </p:cNvSpPr>
              <p:nvPr/>
            </p:nvSpPr>
            <p:spPr>
              <a:xfrm>
                <a:off x="698512" y="3627335"/>
                <a:ext cx="1844740" cy="593348"/>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050" i="1" dirty="0">
                    <a:solidFill>
                      <a:srgbClr val="095195"/>
                    </a:solidFill>
                    <a:latin typeface="Arial" panose="020B0604020202020204" pitchFamily="34" charset="0"/>
                    <a:cs typeface="Arial" panose="020B0604020202020204" pitchFamily="34" charset="0"/>
                  </a:rPr>
                  <a:t>La principal medida de progresos es producto funcionando</a:t>
                </a:r>
                <a:endParaRPr lang="en-US" sz="1050" i="1" dirty="0">
                  <a:solidFill>
                    <a:srgbClr val="095195"/>
                  </a:solidFill>
                  <a:latin typeface="Arial" panose="020B0604020202020204" pitchFamily="34" charset="0"/>
                  <a:cs typeface="Arial" panose="020B0604020202020204" pitchFamily="34" charset="0"/>
                </a:endParaRPr>
              </a:p>
            </p:txBody>
          </p:sp>
          <p:sp>
            <p:nvSpPr>
              <p:cNvPr id="64" name="Title 1">
                <a:extLst>
                  <a:ext uri="{FF2B5EF4-FFF2-40B4-BE49-F238E27FC236}">
                    <a16:creationId xmlns:a16="http://schemas.microsoft.com/office/drawing/2014/main" id="{A1C26421-A5DA-4798-827E-25745B4F5649}"/>
                  </a:ext>
                </a:extLst>
              </p:cNvPr>
              <p:cNvSpPr txBox="1">
                <a:spLocks/>
              </p:cNvSpPr>
              <p:nvPr/>
            </p:nvSpPr>
            <p:spPr>
              <a:xfrm>
                <a:off x="2099268" y="3563229"/>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Desarrollo sostenible</a:t>
                </a:r>
                <a:endParaRPr lang="en-US" sz="1200" i="1" dirty="0">
                  <a:solidFill>
                    <a:srgbClr val="095195"/>
                  </a:solidFill>
                  <a:latin typeface="Arial" panose="020B0604020202020204" pitchFamily="34" charset="0"/>
                  <a:cs typeface="Arial" panose="020B0604020202020204" pitchFamily="34" charset="0"/>
                </a:endParaRPr>
              </a:p>
            </p:txBody>
          </p:sp>
          <p:sp>
            <p:nvSpPr>
              <p:cNvPr id="65" name="Title 1">
                <a:extLst>
                  <a:ext uri="{FF2B5EF4-FFF2-40B4-BE49-F238E27FC236}">
                    <a16:creationId xmlns:a16="http://schemas.microsoft.com/office/drawing/2014/main" id="{21B991B0-169F-461D-B6F0-865EF2FBC04C}"/>
                  </a:ext>
                </a:extLst>
              </p:cNvPr>
              <p:cNvSpPr txBox="1">
                <a:spLocks/>
              </p:cNvSpPr>
              <p:nvPr/>
            </p:nvSpPr>
            <p:spPr>
              <a:xfrm>
                <a:off x="3090347" y="3630673"/>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Excelencia técnica</a:t>
                </a:r>
                <a:endParaRPr lang="en-US" sz="1200" i="1" dirty="0">
                  <a:solidFill>
                    <a:srgbClr val="095195"/>
                  </a:solidFill>
                  <a:latin typeface="Arial" panose="020B0604020202020204" pitchFamily="34" charset="0"/>
                  <a:cs typeface="Arial" panose="020B0604020202020204" pitchFamily="34" charset="0"/>
                </a:endParaRPr>
              </a:p>
            </p:txBody>
          </p:sp>
          <p:sp>
            <p:nvSpPr>
              <p:cNvPr id="66" name="Title 1">
                <a:extLst>
                  <a:ext uri="{FF2B5EF4-FFF2-40B4-BE49-F238E27FC236}">
                    <a16:creationId xmlns:a16="http://schemas.microsoft.com/office/drawing/2014/main" id="{D797CA0A-038A-4DC3-AC1A-CDD6A7F458FC}"/>
                  </a:ext>
                </a:extLst>
              </p:cNvPr>
              <p:cNvSpPr txBox="1">
                <a:spLocks/>
              </p:cNvSpPr>
              <p:nvPr/>
            </p:nvSpPr>
            <p:spPr>
              <a:xfrm>
                <a:off x="4180358" y="362733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Simplicidad</a:t>
                </a:r>
                <a:endParaRPr lang="en-US" sz="1200" i="1" dirty="0">
                  <a:solidFill>
                    <a:srgbClr val="095195"/>
                  </a:solidFill>
                  <a:latin typeface="Arial" panose="020B0604020202020204" pitchFamily="34" charset="0"/>
                  <a:cs typeface="Arial" panose="020B0604020202020204" pitchFamily="34" charset="0"/>
                </a:endParaRPr>
              </a:p>
            </p:txBody>
          </p:sp>
          <p:sp>
            <p:nvSpPr>
              <p:cNvPr id="67" name="Title 1">
                <a:extLst>
                  <a:ext uri="{FF2B5EF4-FFF2-40B4-BE49-F238E27FC236}">
                    <a16:creationId xmlns:a16="http://schemas.microsoft.com/office/drawing/2014/main" id="{B9EBCA20-CFB9-4DCA-851F-13DC58469F2A}"/>
                  </a:ext>
                </a:extLst>
              </p:cNvPr>
              <p:cNvSpPr txBox="1">
                <a:spLocks/>
              </p:cNvSpPr>
              <p:nvPr/>
            </p:nvSpPr>
            <p:spPr>
              <a:xfrm>
                <a:off x="5186967" y="3674139"/>
                <a:ext cx="1635375"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auto-organizados</a:t>
                </a:r>
                <a:endParaRPr lang="en-US" sz="1200" i="1" dirty="0">
                  <a:solidFill>
                    <a:srgbClr val="095195"/>
                  </a:solidFill>
                  <a:latin typeface="Arial" panose="020B0604020202020204" pitchFamily="34" charset="0"/>
                  <a:cs typeface="Arial" panose="020B0604020202020204" pitchFamily="34" charset="0"/>
                </a:endParaRPr>
              </a:p>
            </p:txBody>
          </p:sp>
          <p:sp>
            <p:nvSpPr>
              <p:cNvPr id="68" name="Title 1">
                <a:extLst>
                  <a:ext uri="{FF2B5EF4-FFF2-40B4-BE49-F238E27FC236}">
                    <a16:creationId xmlns:a16="http://schemas.microsoft.com/office/drawing/2014/main" id="{7058E161-4289-43E7-87ED-8C310EB165DB}"/>
                  </a:ext>
                </a:extLst>
              </p:cNvPr>
              <p:cNvSpPr txBox="1">
                <a:spLocks/>
              </p:cNvSpPr>
              <p:nvPr/>
            </p:nvSpPr>
            <p:spPr>
              <a:xfrm>
                <a:off x="6448052" y="3609754"/>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Mejora Continua</a:t>
                </a:r>
                <a:endParaRPr lang="en-US" sz="1200" i="1" dirty="0">
                  <a:solidFill>
                    <a:srgbClr val="095195"/>
                  </a:solidFill>
                  <a:latin typeface="Arial" panose="020B0604020202020204" pitchFamily="34" charset="0"/>
                  <a:cs typeface="Arial" panose="020B0604020202020204" pitchFamily="34" charset="0"/>
                </a:endParaRPr>
              </a:p>
            </p:txBody>
          </p:sp>
        </p:grpSp>
        <p:sp>
          <p:nvSpPr>
            <p:cNvPr id="70" name="Title 1">
              <a:extLst>
                <a:ext uri="{FF2B5EF4-FFF2-40B4-BE49-F238E27FC236}">
                  <a16:creationId xmlns:a16="http://schemas.microsoft.com/office/drawing/2014/main" id="{DB892D7E-352E-409B-B1C2-42E49DB87F35}"/>
                </a:ext>
              </a:extLst>
            </p:cNvPr>
            <p:cNvSpPr txBox="1">
              <a:spLocks/>
            </p:cNvSpPr>
            <p:nvPr/>
          </p:nvSpPr>
          <p:spPr>
            <a:xfrm>
              <a:off x="470057" y="3865899"/>
              <a:ext cx="734040" cy="2695118"/>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Principios ágiles</a:t>
              </a:r>
              <a:endParaRPr lang="en-US" sz="1600" b="1" dirty="0">
                <a:solidFill>
                  <a:srgbClr val="095195"/>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85316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p:cNvSpPr txBox="1"/>
          <p:nvPr/>
        </p:nvSpPr>
        <p:spPr>
          <a:xfrm>
            <a:off x="129650" y="353747"/>
            <a:ext cx="10192624" cy="83173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a:t>
            </a:r>
          </a:p>
          <a:p>
            <a:r>
              <a:rPr lang="es-ES" b="1" dirty="0">
                <a:solidFill>
                  <a:srgbClr val="AD198D"/>
                </a:solidFill>
                <a:sym typeface="+mn-ea"/>
              </a:rPr>
              <a:t>Refinamiento de Historias (MPV)</a:t>
            </a:r>
          </a:p>
        </p:txBody>
      </p:sp>
      <p:cxnSp>
        <p:nvCxnSpPr>
          <p:cNvPr id="11" name="Conector recto 10"/>
          <p:cNvCxnSpPr/>
          <p:nvPr/>
        </p:nvCxnSpPr>
        <p:spPr>
          <a:xfrm>
            <a:off x="129650" y="121198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Óvalo 8"/>
          <p:cNvSpPr/>
          <p:nvPr/>
        </p:nvSpPr>
        <p:spPr>
          <a:xfrm>
            <a:off x="4859655" y="3125470"/>
            <a:ext cx="2029460" cy="15220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Refinamiento</a:t>
            </a:r>
          </a:p>
        </p:txBody>
      </p:sp>
      <p:sp>
        <p:nvSpPr>
          <p:cNvPr id="10" name="Óvalo 9"/>
          <p:cNvSpPr/>
          <p:nvPr/>
        </p:nvSpPr>
        <p:spPr>
          <a:xfrm>
            <a:off x="1419225" y="2099945"/>
            <a:ext cx="2029460" cy="152209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HU Priorizadas</a:t>
            </a:r>
          </a:p>
        </p:txBody>
      </p:sp>
      <p:sp>
        <p:nvSpPr>
          <p:cNvPr id="12" name="Óvalo 11"/>
          <p:cNvSpPr/>
          <p:nvPr/>
        </p:nvSpPr>
        <p:spPr>
          <a:xfrm>
            <a:off x="1419225" y="3832860"/>
            <a:ext cx="2029460" cy="15220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p>
        </p:txBody>
      </p:sp>
      <p:sp>
        <p:nvSpPr>
          <p:cNvPr id="17" name="Flecha curvada hacia abajo 16"/>
          <p:cNvSpPr/>
          <p:nvPr/>
        </p:nvSpPr>
        <p:spPr>
          <a:xfrm rot="600000">
            <a:off x="3448685" y="2257425"/>
            <a:ext cx="2078355" cy="1092835"/>
          </a:xfrm>
          <a:prstGeom prst="curved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olidFill>
                <a:schemeClr val="tx1"/>
              </a:solidFill>
            </a:endParaRPr>
          </a:p>
        </p:txBody>
      </p:sp>
      <p:sp>
        <p:nvSpPr>
          <p:cNvPr id="18" name="Flecha curvada hacia arriba 17"/>
          <p:cNvSpPr/>
          <p:nvPr/>
        </p:nvSpPr>
        <p:spPr>
          <a:xfrm rot="21000000">
            <a:off x="3467100" y="4382770"/>
            <a:ext cx="1769745" cy="840740"/>
          </a:xfrm>
          <a:prstGeom prst="curved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19" name="Óvalo 18"/>
          <p:cNvSpPr/>
          <p:nvPr/>
        </p:nvSpPr>
        <p:spPr>
          <a:xfrm>
            <a:off x="7928610" y="1397635"/>
            <a:ext cx="2193290" cy="152209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HU Refinadas</a:t>
            </a:r>
          </a:p>
        </p:txBody>
      </p:sp>
      <p:sp>
        <p:nvSpPr>
          <p:cNvPr id="20" name="Óvalo 19"/>
          <p:cNvSpPr/>
          <p:nvPr/>
        </p:nvSpPr>
        <p:spPr>
          <a:xfrm>
            <a:off x="7928610" y="2919730"/>
            <a:ext cx="2193290" cy="152209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Dependencias</a:t>
            </a:r>
          </a:p>
        </p:txBody>
      </p:sp>
      <p:sp>
        <p:nvSpPr>
          <p:cNvPr id="21" name="Óvalo 20"/>
          <p:cNvSpPr/>
          <p:nvPr/>
        </p:nvSpPr>
        <p:spPr>
          <a:xfrm>
            <a:off x="7928610" y="4441825"/>
            <a:ext cx="2193290" cy="1522095"/>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 Impedimentos</a:t>
            </a:r>
          </a:p>
        </p:txBody>
      </p:sp>
      <p:sp>
        <p:nvSpPr>
          <p:cNvPr id="27" name="Cuadro de texto 26"/>
          <p:cNvSpPr txBox="1"/>
          <p:nvPr/>
        </p:nvSpPr>
        <p:spPr>
          <a:xfrm rot="16200000">
            <a:off x="-248285" y="3533140"/>
            <a:ext cx="201930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sym typeface="+mn-ea"/>
              </a:rPr>
              <a:t>Entradas</a:t>
            </a:r>
            <a:endParaRPr lang="es-ES" altLang="en-US" sz="4000" b="1">
              <a:gradFill>
                <a:gsLst>
                  <a:gs pos="21000">
                    <a:srgbClr val="53575C"/>
                  </a:gs>
                  <a:gs pos="88000">
                    <a:srgbClr val="C5C7CA"/>
                  </a:gs>
                </a:gsLst>
                <a:lin ang="5400000"/>
              </a:gradFill>
              <a:effectLst/>
            </a:endParaRPr>
          </a:p>
        </p:txBody>
      </p:sp>
      <p:sp>
        <p:nvSpPr>
          <p:cNvPr id="28" name="Cuadro de texto 27"/>
          <p:cNvSpPr txBox="1"/>
          <p:nvPr/>
        </p:nvSpPr>
        <p:spPr>
          <a:xfrm rot="16200000">
            <a:off x="10072370" y="3347720"/>
            <a:ext cx="164846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rPr>
              <a:t>Salidas</a:t>
            </a:r>
          </a:p>
        </p:txBody>
      </p:sp>
      <p:sp>
        <p:nvSpPr>
          <p:cNvPr id="30" name="Flecha doblada 29"/>
          <p:cNvSpPr/>
          <p:nvPr/>
        </p:nvSpPr>
        <p:spPr>
          <a:xfrm>
            <a:off x="6603365" y="2271395"/>
            <a:ext cx="1325245" cy="1064260"/>
          </a:xfrm>
          <a:prstGeom prst="ben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1" name="Flecha derecha 30"/>
          <p:cNvSpPr/>
          <p:nvPr/>
        </p:nvSpPr>
        <p:spPr>
          <a:xfrm>
            <a:off x="6954520" y="3649345"/>
            <a:ext cx="998220" cy="47434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4" name="Flecha doblada 33"/>
          <p:cNvSpPr/>
          <p:nvPr/>
        </p:nvSpPr>
        <p:spPr>
          <a:xfrm flipV="1">
            <a:off x="6603365" y="4235450"/>
            <a:ext cx="1349375" cy="784225"/>
          </a:xfrm>
          <a:prstGeom prst="bentArrow">
            <a:avLst>
              <a:gd name="adj1" fmla="val 25000"/>
              <a:gd name="adj2" fmla="val 23893"/>
              <a:gd name="adj3" fmla="val 25000"/>
              <a:gd name="adj4" fmla="val 43750"/>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5" name="Cuadro de texto 34"/>
          <p:cNvSpPr txBox="1"/>
          <p:nvPr/>
        </p:nvSpPr>
        <p:spPr>
          <a:xfrm>
            <a:off x="321846" y="6061703"/>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p>
        </p:txBody>
      </p:sp>
      <p:sp>
        <p:nvSpPr>
          <p:cNvPr id="22" name="Rectángulo: esquinas redondeadas 21">
            <a:hlinkClick r:id="rId2" action="ppaction://hlinksldjump"/>
            <a:extLst>
              <a:ext uri="{FF2B5EF4-FFF2-40B4-BE49-F238E27FC236}">
                <a16:creationId xmlns:a16="http://schemas.microsoft.com/office/drawing/2014/main" id="{87EC99C1-AF0D-4695-8B8F-B01C9E34B3E0}"/>
              </a:ext>
            </a:extLst>
          </p:cNvPr>
          <p:cNvSpPr/>
          <p:nvPr/>
        </p:nvSpPr>
        <p:spPr>
          <a:xfrm>
            <a:off x="9164593" y="50208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Iteración.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Diagrama 2"/>
          <p:cNvGraphicFramePr/>
          <p:nvPr/>
        </p:nvGraphicFramePr>
        <p:xfrm>
          <a:off x="1492885" y="1691640"/>
          <a:ext cx="8976995" cy="4592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esquinas redondeadas 5">
            <a:hlinkClick r:id="rId7" action="ppaction://hlinksldjump"/>
            <a:extLst>
              <a:ext uri="{FF2B5EF4-FFF2-40B4-BE49-F238E27FC236}">
                <a16:creationId xmlns:a16="http://schemas.microsoft.com/office/drawing/2014/main" id="{CC5330FB-A503-4725-A84A-605369F2C3AB}"/>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Iteracion.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2032000" y="1798955"/>
          <a:ext cx="7195820" cy="4191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p:cNvSpPr/>
          <p:nvPr/>
        </p:nvSpPr>
        <p:spPr>
          <a:xfrm>
            <a:off x="2032000" y="169100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7" name="Rectángulo 6"/>
          <p:cNvSpPr/>
          <p:nvPr/>
        </p:nvSpPr>
        <p:spPr>
          <a:xfrm>
            <a:off x="7393940" y="169100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8" name="Cuadro de texto 7"/>
          <p:cNvSpPr txBox="1"/>
          <p:nvPr/>
        </p:nvSpPr>
        <p:spPr>
          <a:xfrm>
            <a:off x="780098" y="5990590"/>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p>
        </p:txBody>
      </p:sp>
      <p:sp>
        <p:nvSpPr>
          <p:cNvPr id="9" name="Rectángulo: esquinas redondeadas 8">
            <a:hlinkClick r:id="rId7" action="ppaction://hlinksldjump"/>
            <a:extLst>
              <a:ext uri="{FF2B5EF4-FFF2-40B4-BE49-F238E27FC236}">
                <a16:creationId xmlns:a16="http://schemas.microsoft.com/office/drawing/2014/main" id="{9AB73A97-8C23-475A-A2BE-3ECDA5FDE8C3}"/>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017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Cheurón 8"/>
          <p:cNvSpPr/>
          <p:nvPr/>
        </p:nvSpPr>
        <p:spPr>
          <a:xfrm rot="5400000">
            <a:off x="3281680" y="1904365"/>
            <a:ext cx="1898015" cy="14719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Cuadro de texto 9"/>
          <p:cNvSpPr txBox="1"/>
          <p:nvPr/>
        </p:nvSpPr>
        <p:spPr>
          <a:xfrm>
            <a:off x="3707765" y="2618105"/>
            <a:ext cx="1047115" cy="368300"/>
          </a:xfrm>
          <a:prstGeom prst="rect">
            <a:avLst/>
          </a:prstGeom>
          <a:noFill/>
        </p:spPr>
        <p:txBody>
          <a:bodyPr wrap="square" rtlCol="0">
            <a:spAutoFit/>
          </a:bodyPr>
          <a:lstStyle/>
          <a:p>
            <a:pPr algn="just"/>
            <a:r>
              <a:rPr lang="es-ES" altLang="en-US" dirty="0"/>
              <a:t>Qué es?</a:t>
            </a:r>
          </a:p>
        </p:txBody>
      </p:sp>
      <p:sp>
        <p:nvSpPr>
          <p:cNvPr id="12" name="Cheurón 11"/>
          <p:cNvSpPr/>
          <p:nvPr/>
        </p:nvSpPr>
        <p:spPr>
          <a:xfrm rot="5400000">
            <a:off x="3281680" y="3357245"/>
            <a:ext cx="1898015" cy="147193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3707765" y="3909060"/>
            <a:ext cx="1047115" cy="368300"/>
          </a:xfrm>
          <a:prstGeom prst="rect">
            <a:avLst/>
          </a:prstGeom>
          <a:noFill/>
        </p:spPr>
        <p:txBody>
          <a:bodyPr wrap="square" rtlCol="0">
            <a:spAutoFit/>
          </a:bodyPr>
          <a:lstStyle/>
          <a:p>
            <a:pPr algn="just"/>
            <a:r>
              <a:rPr lang="es-ES" altLang="en-US"/>
              <a:t>Objetivo</a:t>
            </a:r>
          </a:p>
        </p:txBody>
      </p:sp>
      <p:sp>
        <p:nvSpPr>
          <p:cNvPr id="14" name="Cheurón 13"/>
          <p:cNvSpPr/>
          <p:nvPr/>
        </p:nvSpPr>
        <p:spPr>
          <a:xfrm rot="5400000">
            <a:off x="3282315" y="4874895"/>
            <a:ext cx="1898015" cy="1471930"/>
          </a:xfrm>
          <a:prstGeom prst="chevr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5" name="Cuadro de texto 14"/>
          <p:cNvSpPr txBox="1"/>
          <p:nvPr/>
        </p:nvSpPr>
        <p:spPr>
          <a:xfrm>
            <a:off x="3609975" y="5410835"/>
            <a:ext cx="1144905" cy="584775"/>
          </a:xfrm>
          <a:prstGeom prst="rect">
            <a:avLst/>
          </a:prstGeom>
          <a:noFill/>
        </p:spPr>
        <p:txBody>
          <a:bodyPr wrap="square" rtlCol="0">
            <a:spAutoFit/>
          </a:bodyPr>
          <a:lstStyle/>
          <a:p>
            <a:pPr algn="just"/>
            <a:r>
              <a:rPr lang="es-ES" altLang="en-US" sz="1600" dirty="0"/>
              <a:t>Quienes  participan?</a:t>
            </a:r>
          </a:p>
        </p:txBody>
      </p:sp>
      <p:sp>
        <p:nvSpPr>
          <p:cNvPr id="16" name="Proceso 15"/>
          <p:cNvSpPr/>
          <p:nvPr/>
        </p:nvSpPr>
        <p:spPr>
          <a:xfrm>
            <a:off x="5154295" y="1692275"/>
            <a:ext cx="4942205" cy="1089660"/>
          </a:xfrm>
          <a:prstGeom prst="flowChart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p>
        </p:txBody>
      </p:sp>
      <p:sp>
        <p:nvSpPr>
          <p:cNvPr id="18" name="Proceso 17"/>
          <p:cNvSpPr/>
          <p:nvPr/>
        </p:nvSpPr>
        <p:spPr>
          <a:xfrm>
            <a:off x="5154295" y="3144520"/>
            <a:ext cx="4942205" cy="1132205"/>
          </a:xfrm>
          <a:prstGeom prst="flowChart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p>
        </p:txBody>
      </p:sp>
      <p:sp>
        <p:nvSpPr>
          <p:cNvPr id="19" name="Proceso 18"/>
          <p:cNvSpPr/>
          <p:nvPr/>
        </p:nvSpPr>
        <p:spPr>
          <a:xfrm>
            <a:off x="5154295" y="4662170"/>
            <a:ext cx="4942205" cy="1132205"/>
          </a:xfrm>
          <a:prstGeom prst="flowChart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En este evento deben participar, el equipo ágil en su totalidad.</a:t>
            </a:r>
          </a:p>
        </p:txBody>
      </p:sp>
      <p:pic>
        <p:nvPicPr>
          <p:cNvPr id="21" name="Marcador de posición de contenido 5"/>
          <p:cNvPicPr>
            <a:picLocks noGrp="1" noChangeAspect="1"/>
          </p:cNvPicPr>
          <p:nvPr>
            <p:ph idx="1"/>
          </p:nvPr>
        </p:nvPicPr>
        <p:blipFill>
          <a:blip r:embed="rId2"/>
          <a:stretch>
            <a:fillRect/>
          </a:stretch>
        </p:blipFill>
        <p:spPr>
          <a:xfrm>
            <a:off x="389890" y="2277110"/>
            <a:ext cx="2878455" cy="2245995"/>
          </a:xfrm>
          <a:prstGeom prst="rect">
            <a:avLst/>
          </a:prstGeom>
        </p:spPr>
      </p:pic>
      <p:sp>
        <p:nvSpPr>
          <p:cNvPr id="17" name="Rectángulo: esquinas redondeadas 16">
            <a:hlinkClick r:id="rId3" action="ppaction://hlinksldjump"/>
            <a:extLst>
              <a:ext uri="{FF2B5EF4-FFF2-40B4-BE49-F238E27FC236}">
                <a16:creationId xmlns:a16="http://schemas.microsoft.com/office/drawing/2014/main" id="{ADE54207-A128-4372-8BD6-264CF9B9506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6201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LLamada de flecha derecha 20"/>
          <p:cNvSpPr/>
          <p:nvPr/>
        </p:nvSpPr>
        <p:spPr>
          <a:xfrm>
            <a:off x="1546225" y="1525905"/>
            <a:ext cx="2045970" cy="90106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del Program PI</a:t>
            </a:r>
          </a:p>
        </p:txBody>
      </p:sp>
      <p:sp>
        <p:nvSpPr>
          <p:cNvPr id="22" name="LLamada de flecha derecha 21"/>
          <p:cNvSpPr/>
          <p:nvPr/>
        </p:nvSpPr>
        <p:spPr>
          <a:xfrm>
            <a:off x="1546225" y="25927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HU</a:t>
            </a:r>
          </a:p>
        </p:txBody>
      </p:sp>
      <p:sp>
        <p:nvSpPr>
          <p:cNvPr id="23" name="LLamada de flecha derecha 22"/>
          <p:cNvSpPr/>
          <p:nvPr/>
        </p:nvSpPr>
        <p:spPr>
          <a:xfrm>
            <a:off x="1546225" y="367855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Capacidad del equipo</a:t>
            </a:r>
          </a:p>
        </p:txBody>
      </p:sp>
      <p:sp>
        <p:nvSpPr>
          <p:cNvPr id="24" name="LLamada de flecha derecha 23"/>
          <p:cNvSpPr/>
          <p:nvPr/>
        </p:nvSpPr>
        <p:spPr>
          <a:xfrm>
            <a:off x="1546225" y="47898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t>Planes de acción/ retrospectiva</a:t>
            </a:r>
          </a:p>
        </p:txBody>
      </p:sp>
      <p:sp>
        <p:nvSpPr>
          <p:cNvPr id="25" name="Proceso alternativo 24"/>
          <p:cNvSpPr/>
          <p:nvPr/>
        </p:nvSpPr>
        <p:spPr>
          <a:xfrm>
            <a:off x="4443095" y="2514600"/>
            <a:ext cx="3306445" cy="227520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Iteración</a:t>
            </a:r>
          </a:p>
        </p:txBody>
      </p:sp>
      <p:sp>
        <p:nvSpPr>
          <p:cNvPr id="26" name="LLamada de flecha izquierda 25"/>
          <p:cNvSpPr/>
          <p:nvPr/>
        </p:nvSpPr>
        <p:spPr>
          <a:xfrm flipH="1">
            <a:off x="9446895" y="1569561"/>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p>
        </p:txBody>
      </p:sp>
      <p:sp>
        <p:nvSpPr>
          <p:cNvPr id="27" name="LLamada de flecha izquierda 26"/>
          <p:cNvSpPr/>
          <p:nvPr/>
        </p:nvSpPr>
        <p:spPr>
          <a:xfrm flipH="1">
            <a:off x="9488897" y="25927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Estimación</a:t>
            </a:r>
          </a:p>
        </p:txBody>
      </p:sp>
      <p:sp>
        <p:nvSpPr>
          <p:cNvPr id="28" name="LLamada de flecha izquierda 27"/>
          <p:cNvSpPr/>
          <p:nvPr/>
        </p:nvSpPr>
        <p:spPr>
          <a:xfrm flipH="1">
            <a:off x="9488898" y="3678555"/>
            <a:ext cx="1898014"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Tareas de HU</a:t>
            </a:r>
          </a:p>
        </p:txBody>
      </p:sp>
      <p:sp>
        <p:nvSpPr>
          <p:cNvPr id="29" name="LLamada de flecha izquierda 28"/>
          <p:cNvSpPr/>
          <p:nvPr/>
        </p:nvSpPr>
        <p:spPr>
          <a:xfrm flipH="1">
            <a:off x="9488898" y="4789805"/>
            <a:ext cx="2045970"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dirty="0">
                <a:sym typeface="+mn-ea"/>
              </a:rPr>
              <a:t>Objetivo de la Iteración</a:t>
            </a:r>
          </a:p>
        </p:txBody>
      </p:sp>
      <p:sp>
        <p:nvSpPr>
          <p:cNvPr id="30" name="Cuadro de texto 29"/>
          <p:cNvSpPr txBox="1"/>
          <p:nvPr/>
        </p:nvSpPr>
        <p:spPr>
          <a:xfrm>
            <a:off x="1453515" y="6076892"/>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
        <p:nvSpPr>
          <p:cNvPr id="2" name="Rectángulo 1"/>
          <p:cNvSpPr/>
          <p:nvPr/>
        </p:nvSpPr>
        <p:spPr>
          <a:xfrm>
            <a:off x="1546225" y="5739130"/>
            <a:ext cx="128524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Entradas</a:t>
            </a:r>
          </a:p>
        </p:txBody>
      </p:sp>
      <p:sp>
        <p:nvSpPr>
          <p:cNvPr id="3" name="Rectángulo 2"/>
          <p:cNvSpPr/>
          <p:nvPr/>
        </p:nvSpPr>
        <p:spPr>
          <a:xfrm>
            <a:off x="9446895" y="5739130"/>
            <a:ext cx="106299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Salidas</a:t>
            </a:r>
          </a:p>
        </p:txBody>
      </p:sp>
      <p:sp>
        <p:nvSpPr>
          <p:cNvPr id="17" name="Rectángulo: esquinas redondeadas 16">
            <a:hlinkClick r:id="rId2" action="ppaction://hlinksldjump"/>
            <a:extLst>
              <a:ext uri="{FF2B5EF4-FFF2-40B4-BE49-F238E27FC236}">
                <a16:creationId xmlns:a16="http://schemas.microsoft.com/office/drawing/2014/main" id="{57DDE103-5CE0-4D1A-8ED6-BDA21806F146}"/>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838200" y="1691005"/>
          <a:ext cx="6394450" cy="4077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Marcador de posición de contenido 5"/>
          <p:cNvPicPr>
            <a:picLocks noGrp="1" noChangeAspect="1"/>
          </p:cNvPicPr>
          <p:nvPr>
            <p:ph idx="1"/>
          </p:nvPr>
        </p:nvPicPr>
        <p:blipFill>
          <a:blip r:embed="rId7"/>
          <a:stretch>
            <a:fillRect/>
          </a:stretch>
        </p:blipFill>
        <p:spPr>
          <a:xfrm>
            <a:off x="7841615" y="2729865"/>
            <a:ext cx="2857500" cy="2000250"/>
          </a:xfrm>
          <a:prstGeom prst="rect">
            <a:avLst/>
          </a:prstGeom>
        </p:spPr>
      </p:pic>
      <p:sp>
        <p:nvSpPr>
          <p:cNvPr id="7" name="Rectángulo: esquinas redondeadas 6">
            <a:hlinkClick r:id="rId8" action="ppaction://hlinksldjump"/>
            <a:extLst>
              <a:ext uri="{FF2B5EF4-FFF2-40B4-BE49-F238E27FC236}">
                <a16:creationId xmlns:a16="http://schemas.microsoft.com/office/drawing/2014/main" id="{FAB9ED3D-45F2-4014-AD4D-656FBDCD4705}"/>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6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producir 5"/>
          <p:cNvSpPr/>
          <p:nvPr/>
        </p:nvSpPr>
        <p:spPr>
          <a:xfrm rot="10800000">
            <a:off x="1144270" y="175577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Cuadro de texto 6"/>
          <p:cNvSpPr txBox="1"/>
          <p:nvPr/>
        </p:nvSpPr>
        <p:spPr>
          <a:xfrm>
            <a:off x="1291590" y="1824355"/>
            <a:ext cx="1864995" cy="645160"/>
          </a:xfrm>
          <a:prstGeom prst="rect">
            <a:avLst/>
          </a:prstGeom>
          <a:noFill/>
        </p:spPr>
        <p:txBody>
          <a:bodyPr wrap="square" rtlCol="0">
            <a:spAutoFit/>
          </a:bodyPr>
          <a:lstStyle/>
          <a:p>
            <a:pPr algn="just"/>
            <a:r>
              <a:rPr lang="es-ES" altLang="en-US" sz="1800">
                <a:solidFill>
                  <a:schemeClr val="lt1"/>
                </a:solidFill>
              </a:rPr>
              <a:t>Incremento del producto</a:t>
            </a:r>
          </a:p>
        </p:txBody>
      </p:sp>
      <p:sp>
        <p:nvSpPr>
          <p:cNvPr id="8" name="Reproducir 7"/>
          <p:cNvSpPr/>
          <p:nvPr/>
        </p:nvSpPr>
        <p:spPr>
          <a:xfrm rot="10800000">
            <a:off x="114427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Cuadro de texto 8"/>
          <p:cNvSpPr txBox="1"/>
          <p:nvPr/>
        </p:nvSpPr>
        <p:spPr>
          <a:xfrm>
            <a:off x="1290320" y="2946400"/>
            <a:ext cx="1864995" cy="645160"/>
          </a:xfrm>
          <a:prstGeom prst="rect">
            <a:avLst/>
          </a:prstGeom>
          <a:noFill/>
        </p:spPr>
        <p:txBody>
          <a:bodyPr wrap="square" rtlCol="0">
            <a:spAutoFit/>
          </a:bodyPr>
          <a:lstStyle/>
          <a:p>
            <a:pPr algn="just"/>
            <a:r>
              <a:rPr lang="es-ES" altLang="en-US" sz="1800" dirty="0">
                <a:solidFill>
                  <a:schemeClr val="lt1"/>
                </a:solidFill>
              </a:rPr>
              <a:t>Objetivo de la Iteración</a:t>
            </a:r>
          </a:p>
        </p:txBody>
      </p:sp>
      <p:sp>
        <p:nvSpPr>
          <p:cNvPr id="10" name="Reproducir 9"/>
          <p:cNvSpPr/>
          <p:nvPr/>
        </p:nvSpPr>
        <p:spPr>
          <a:xfrm rot="10800000">
            <a:off x="1143635" y="403923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Cuadro de texto 11"/>
          <p:cNvSpPr txBox="1"/>
          <p:nvPr/>
        </p:nvSpPr>
        <p:spPr>
          <a:xfrm>
            <a:off x="1291590" y="4107815"/>
            <a:ext cx="1864995" cy="645160"/>
          </a:xfrm>
          <a:prstGeom prst="rect">
            <a:avLst/>
          </a:prstGeom>
          <a:noFill/>
        </p:spPr>
        <p:txBody>
          <a:bodyPr wrap="square" rtlCol="0">
            <a:spAutoFit/>
          </a:bodyPr>
          <a:lstStyle/>
          <a:p>
            <a:pPr algn="just"/>
            <a:r>
              <a:rPr lang="es-ES" altLang="en-US" sz="1800" dirty="0">
                <a:solidFill>
                  <a:schemeClr val="lt1"/>
                </a:solidFill>
              </a:rPr>
              <a:t>Informe de </a:t>
            </a:r>
            <a:r>
              <a:rPr lang="es-ES" altLang="en-US" sz="1800" dirty="0" err="1">
                <a:solidFill>
                  <a:schemeClr val="lt1"/>
                </a:solidFill>
              </a:rPr>
              <a:t>de</a:t>
            </a:r>
            <a:r>
              <a:rPr lang="es-ES" altLang="en-US" sz="1800" dirty="0">
                <a:solidFill>
                  <a:schemeClr val="lt1"/>
                </a:solidFill>
              </a:rPr>
              <a:t> la iteración</a:t>
            </a:r>
          </a:p>
        </p:txBody>
      </p:sp>
      <p:sp>
        <p:nvSpPr>
          <p:cNvPr id="13" name="Preparación 12"/>
          <p:cNvSpPr/>
          <p:nvPr/>
        </p:nvSpPr>
        <p:spPr>
          <a:xfrm>
            <a:off x="4541520" y="2762885"/>
            <a:ext cx="2814320" cy="1276350"/>
          </a:xfrm>
          <a:prstGeom prst="flowChartPrepara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b="1">
                <a:solidFill>
                  <a:schemeClr val="tx1"/>
                </a:solidFill>
              </a:rPr>
              <a:t>Iteration Review</a:t>
            </a:r>
          </a:p>
        </p:txBody>
      </p:sp>
      <p:sp>
        <p:nvSpPr>
          <p:cNvPr id="14" name="Reproducir 13"/>
          <p:cNvSpPr/>
          <p:nvPr/>
        </p:nvSpPr>
        <p:spPr>
          <a:xfrm>
            <a:off x="8308340" y="182435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00" dirty="0" err="1"/>
              <a:t>Feedback</a:t>
            </a:r>
            <a:r>
              <a:rPr lang="es-ES" altLang="en-US" sz="1700" dirty="0"/>
              <a:t> del incremento del producto</a:t>
            </a:r>
          </a:p>
        </p:txBody>
      </p:sp>
      <p:sp>
        <p:nvSpPr>
          <p:cNvPr id="15" name="Reproducir 14"/>
          <p:cNvSpPr/>
          <p:nvPr/>
        </p:nvSpPr>
        <p:spPr>
          <a:xfrm>
            <a:off x="830834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p>
        </p:txBody>
      </p:sp>
      <p:sp>
        <p:nvSpPr>
          <p:cNvPr id="16" name="Reproducir 15"/>
          <p:cNvSpPr/>
          <p:nvPr/>
        </p:nvSpPr>
        <p:spPr>
          <a:xfrm>
            <a:off x="8308340" y="410781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Incremento validado.</a:t>
            </a:r>
          </a:p>
        </p:txBody>
      </p:sp>
      <p:sp>
        <p:nvSpPr>
          <p:cNvPr id="17" name="Cuadro de texto 16"/>
          <p:cNvSpPr txBox="1"/>
          <p:nvPr/>
        </p:nvSpPr>
        <p:spPr>
          <a:xfrm>
            <a:off x="2910840" y="5084445"/>
            <a:ext cx="5662295" cy="1753235"/>
          </a:xfrm>
          <a:prstGeom prst="rect">
            <a:avLst/>
          </a:prstGeom>
          <a:noFill/>
        </p:spPr>
        <p:txBody>
          <a:bodyPr wrap="square" rtlCol="0">
            <a:spAutoFit/>
          </a:bodyPr>
          <a:lstStyle/>
          <a:p>
            <a:pPr algn="just"/>
            <a:r>
              <a:rPr lang="es-ES" altLang="en-US" b="1" dirty="0"/>
              <a:t>La  </a:t>
            </a:r>
            <a:r>
              <a:rPr lang="es-ES" altLang="en-US" b="1" dirty="0" err="1"/>
              <a:t>Iteration</a:t>
            </a:r>
            <a:r>
              <a:rPr lang="es-ES" altLang="en-US" b="1" dirty="0"/>
              <a:t> </a:t>
            </a:r>
            <a:r>
              <a:rPr lang="es-ES" altLang="en-US" b="1" dirty="0" err="1"/>
              <a:t>Review</a:t>
            </a:r>
            <a:r>
              <a:rPr lang="es-ES" altLang="en-US" b="1" dirty="0"/>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p>
        </p:txBody>
      </p:sp>
      <p:sp>
        <p:nvSpPr>
          <p:cNvPr id="2" name="Rectángulo 1"/>
          <p:cNvSpPr/>
          <p:nvPr/>
        </p:nvSpPr>
        <p:spPr>
          <a:xfrm>
            <a:off x="1391920" y="4827905"/>
            <a:ext cx="128524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Entradas</a:t>
            </a:r>
          </a:p>
        </p:txBody>
      </p:sp>
      <p:sp>
        <p:nvSpPr>
          <p:cNvPr id="3" name="Rectángulo 2"/>
          <p:cNvSpPr/>
          <p:nvPr/>
        </p:nvSpPr>
        <p:spPr>
          <a:xfrm>
            <a:off x="8856345" y="4827905"/>
            <a:ext cx="106299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Salidas</a:t>
            </a:r>
          </a:p>
        </p:txBody>
      </p:sp>
      <p:sp>
        <p:nvSpPr>
          <p:cNvPr id="18" name="Rectángulo: esquinas redondeadas 17">
            <a:hlinkClick r:id="rId2" action="ppaction://hlinksldjump"/>
            <a:extLst>
              <a:ext uri="{FF2B5EF4-FFF2-40B4-BE49-F238E27FC236}">
                <a16:creationId xmlns:a16="http://schemas.microsoft.com/office/drawing/2014/main" id="{05FB5E0A-43F7-476E-B9D4-1FD783CF3F7C}"/>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50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graphicFrame>
        <p:nvGraphicFramePr>
          <p:cNvPr id="2" name="Diagrama 1"/>
          <p:cNvGraphicFramePr/>
          <p:nvPr/>
        </p:nvGraphicFramePr>
        <p:xfrm>
          <a:off x="838200" y="1397635"/>
          <a:ext cx="6377305" cy="502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710170" y="2919730"/>
            <a:ext cx="2857500" cy="1981200"/>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3C37E2EB-796B-4B15-9F5B-270A92E5F86E}"/>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sp>
        <p:nvSpPr>
          <p:cNvPr id="7" name="Flecha a la derecha con muesca 6"/>
          <p:cNvSpPr/>
          <p:nvPr/>
        </p:nvSpPr>
        <p:spPr>
          <a:xfrm>
            <a:off x="1096010" y="2102485"/>
            <a:ext cx="2176780" cy="1325880"/>
          </a:xfrm>
          <a:prstGeom prst="notch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p>
        </p:txBody>
      </p:sp>
      <p:sp>
        <p:nvSpPr>
          <p:cNvPr id="8" name="Flecha a la derecha con muesca 7"/>
          <p:cNvSpPr/>
          <p:nvPr/>
        </p:nvSpPr>
        <p:spPr>
          <a:xfrm>
            <a:off x="1096010" y="3428365"/>
            <a:ext cx="2176145" cy="1325880"/>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Disposición del equipo</a:t>
            </a:r>
          </a:p>
        </p:txBody>
      </p:sp>
      <p:sp>
        <p:nvSpPr>
          <p:cNvPr id="9" name="Flecha a la derecha con muesca 8"/>
          <p:cNvSpPr/>
          <p:nvPr/>
        </p:nvSpPr>
        <p:spPr>
          <a:xfrm>
            <a:off x="1096645" y="4744085"/>
            <a:ext cx="2176145" cy="1325880"/>
          </a:xfrm>
          <a:prstGeom prst="notch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Hallazgos</a:t>
            </a:r>
          </a:p>
        </p:txBody>
      </p:sp>
      <p:sp>
        <p:nvSpPr>
          <p:cNvPr id="10" name="Paralelogramo 9"/>
          <p:cNvSpPr/>
          <p:nvPr/>
        </p:nvSpPr>
        <p:spPr>
          <a:xfrm>
            <a:off x="4303395" y="2773680"/>
            <a:ext cx="3289300" cy="281495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Retrospective</a:t>
            </a:r>
          </a:p>
        </p:txBody>
      </p:sp>
      <p:sp>
        <p:nvSpPr>
          <p:cNvPr id="13" name="Flecha a la derecha con muesca 12"/>
          <p:cNvSpPr/>
          <p:nvPr/>
        </p:nvSpPr>
        <p:spPr>
          <a:xfrm>
            <a:off x="8767445" y="3418205"/>
            <a:ext cx="2421890" cy="1336675"/>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Planes de acción y responsables</a:t>
            </a:r>
          </a:p>
        </p:txBody>
      </p:sp>
      <p:sp>
        <p:nvSpPr>
          <p:cNvPr id="15" name="Cuadro de texto 14"/>
          <p:cNvSpPr txBox="1"/>
          <p:nvPr/>
        </p:nvSpPr>
        <p:spPr>
          <a:xfrm>
            <a:off x="1488440" y="6193790"/>
            <a:ext cx="7560945" cy="645160"/>
          </a:xfrm>
          <a:prstGeom prst="rect">
            <a:avLst/>
          </a:prstGeom>
          <a:noFill/>
        </p:spPr>
        <p:txBody>
          <a:bodyPr wrap="square" rtlCol="0">
            <a:spAutoFit/>
          </a:bodyPr>
          <a:lstStyle/>
          <a:p>
            <a:pPr algn="just"/>
            <a:r>
              <a:rPr lang="es-ES" altLang="en-US" b="1"/>
              <a:t>La retrospectiva tiene una duración máxima de  1 y 1/2 hora para una iteracion de dos semanas. La facilita el Scrum Master.</a:t>
            </a:r>
          </a:p>
        </p:txBody>
      </p:sp>
      <p:sp>
        <p:nvSpPr>
          <p:cNvPr id="2" name="Rectángulo 1"/>
          <p:cNvSpPr/>
          <p:nvPr/>
        </p:nvSpPr>
        <p:spPr>
          <a:xfrm>
            <a:off x="1542415" y="164211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3" name="Rectángulo 2"/>
          <p:cNvSpPr/>
          <p:nvPr/>
        </p:nvSpPr>
        <p:spPr>
          <a:xfrm>
            <a:off x="8767445" y="164211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pic>
        <p:nvPicPr>
          <p:cNvPr id="2" name="Marcador de posición de contenido 1"/>
          <p:cNvPicPr>
            <a:picLocks noGrp="1" noChangeAspect="1"/>
          </p:cNvPicPr>
          <p:nvPr>
            <p:ph idx="1"/>
          </p:nvPr>
        </p:nvPicPr>
        <p:blipFill>
          <a:blip r:embed="rId2"/>
          <a:stretch>
            <a:fillRect/>
          </a:stretch>
        </p:blipFill>
        <p:spPr>
          <a:xfrm>
            <a:off x="8279765" y="3576320"/>
            <a:ext cx="3729355" cy="2931795"/>
          </a:xfrm>
          <a:prstGeom prst="rect">
            <a:avLst/>
          </a:prstGeom>
        </p:spPr>
      </p:pic>
      <p:graphicFrame>
        <p:nvGraphicFramePr>
          <p:cNvPr id="6" name="Diagrama 5"/>
          <p:cNvGraphicFramePr/>
          <p:nvPr/>
        </p:nvGraphicFramePr>
        <p:xfrm>
          <a:off x="1193800" y="1691005"/>
          <a:ext cx="6687820" cy="440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ángulo: esquinas redondeadas 7">
            <a:hlinkClick r:id="rId8" action="ppaction://hlinksldjump"/>
            <a:extLst>
              <a:ext uri="{FF2B5EF4-FFF2-40B4-BE49-F238E27FC236}">
                <a16:creationId xmlns:a16="http://schemas.microsoft.com/office/drawing/2014/main" id="{9C079A54-1726-40DE-A42B-257E3EFF2838}"/>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dirty="0"/>
              <a:t>Al SAFE basarse en los valores anteriormente nombrados, hace que este marco de trabajo se fundamente en:</a:t>
            </a:r>
          </a:p>
          <a:p>
            <a:pPr algn="just"/>
            <a:endParaRPr lang="es-ES" altLang="en-US" sz="1700" dirty="0"/>
          </a:p>
          <a:p>
            <a:pPr algn="just"/>
            <a:r>
              <a:rPr lang="es-ES" altLang="en-US" sz="1700" b="1" dirty="0"/>
              <a:t>Alineación de Equipos: </a:t>
            </a:r>
            <a:r>
              <a:rPr lang="es-ES" altLang="en-US" sz="1700" dirty="0"/>
              <a:t> </a:t>
            </a:r>
            <a:r>
              <a:rPr lang="es-ES" altLang="en-US" sz="1700" dirty="0" err="1"/>
              <a:t>Safe</a:t>
            </a:r>
            <a:r>
              <a:rPr lang="es-ES" altLang="en-US" sz="1700" dirty="0"/>
              <a:t> permite que los equipos ágiles,  se sincronicen, facilita la comunicación  aportando a lograr los objetivos en común.</a:t>
            </a:r>
          </a:p>
          <a:p>
            <a:pPr algn="just"/>
            <a:endParaRPr lang="es-ES" altLang="en-US" sz="1700" dirty="0"/>
          </a:p>
          <a:p>
            <a:pPr algn="just"/>
            <a:r>
              <a:rPr lang="es-ES" altLang="en-US" sz="1700" b="1" dirty="0"/>
              <a:t>Entregas con Calidad: </a:t>
            </a:r>
            <a:r>
              <a:rPr lang="es-ES" altLang="en-US" sz="1700" dirty="0"/>
              <a:t>La calidad en SAFE, es fundamental ya que productos que no cumplen con la calidad requerida, puede ocasionar altos costos y re procesos en las organizaciones.</a:t>
            </a:r>
          </a:p>
          <a:p>
            <a:pPr algn="just"/>
            <a:endParaRPr lang="es-ES" altLang="en-US" sz="1700" dirty="0"/>
          </a:p>
          <a:p>
            <a:pPr algn="just"/>
            <a:r>
              <a:rPr lang="es-ES" altLang="en-US" sz="1700" b="1" dirty="0"/>
              <a:t>Transparencia: </a:t>
            </a:r>
            <a:r>
              <a:rPr lang="es-ES" altLang="en-US" sz="1700" dirty="0"/>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dirty="0"/>
          </a:p>
          <a:p>
            <a:pPr algn="just"/>
            <a:r>
              <a:rPr lang="es-ES" altLang="en-US" sz="1700" b="1" dirty="0"/>
              <a:t>Ejecución del programa:</a:t>
            </a:r>
            <a:r>
              <a:rPr lang="es-ES" altLang="en-US" sz="1700" dirty="0"/>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480185" y="5814695"/>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p>
        </p:txBody>
      </p:sp>
      <p:sp>
        <p:nvSpPr>
          <p:cNvPr id="7" name="Óvalo 6"/>
          <p:cNvSpPr/>
          <p:nvPr/>
        </p:nvSpPr>
        <p:spPr>
          <a:xfrm>
            <a:off x="1308735" y="2282825"/>
            <a:ext cx="3321685" cy="255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terminé ayer?</a:t>
            </a:r>
          </a:p>
          <a:p>
            <a:pPr algn="ctr"/>
            <a:r>
              <a:rPr lang="es-ES" altLang="en-US" dirty="0">
                <a:solidFill>
                  <a:schemeClr val="tx1"/>
                </a:solidFill>
              </a:rPr>
              <a:t>Qué voy a terminar hoy?</a:t>
            </a:r>
          </a:p>
          <a:p>
            <a:pPr algn="ctr"/>
            <a:r>
              <a:rPr lang="es-ES" altLang="en-US" dirty="0">
                <a:solidFill>
                  <a:schemeClr val="tx1"/>
                </a:solidFill>
              </a:rPr>
              <a:t>Que impedimentos tuve para no terminar lo comprometido?</a:t>
            </a:r>
          </a:p>
        </p:txBody>
      </p:sp>
      <p:sp>
        <p:nvSpPr>
          <p:cNvPr id="8" name="Flecha derecha 7"/>
          <p:cNvSpPr/>
          <p:nvPr/>
        </p:nvSpPr>
        <p:spPr>
          <a:xfrm>
            <a:off x="5088890" y="3035300"/>
            <a:ext cx="1898015" cy="108013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Daily</a:t>
            </a:r>
          </a:p>
        </p:txBody>
      </p:sp>
      <p:sp>
        <p:nvSpPr>
          <p:cNvPr id="9" name="Óvalo 8"/>
          <p:cNvSpPr/>
          <p:nvPr/>
        </p:nvSpPr>
        <p:spPr>
          <a:xfrm>
            <a:off x="7303770" y="2153920"/>
            <a:ext cx="3321685" cy="255016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Sincronizacion de trabajo.</a:t>
            </a:r>
          </a:p>
          <a:p>
            <a:pPr marL="285750" indent="-285750" algn="ctr">
              <a:buFont typeface="Arial" panose="020B0604020202020204" pitchFamily="34" charset="0"/>
              <a:buChar char="•"/>
            </a:pPr>
            <a:r>
              <a:rPr lang="es-ES" altLang="en-US">
                <a:solidFill>
                  <a:schemeClr val="tx1"/>
                </a:solidFill>
              </a:rPr>
              <a:t>Impedimentos para resolver</a:t>
            </a:r>
          </a:p>
          <a:p>
            <a:pPr marL="285750" indent="-285750" algn="ctr">
              <a:buFont typeface="Arial" panose="020B0604020202020204" pitchFamily="34" charset="0"/>
              <a:buChar char="•"/>
            </a:pPr>
            <a:endParaRPr lang="es-ES" altLang="en-US"/>
          </a:p>
        </p:txBody>
      </p:sp>
      <p:sp>
        <p:nvSpPr>
          <p:cNvPr id="10" name="Rectángulo 9"/>
          <p:cNvSpPr/>
          <p:nvPr/>
        </p:nvSpPr>
        <p:spPr>
          <a:xfrm>
            <a:off x="1960245" y="507174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12" name="Rectángulo 11"/>
          <p:cNvSpPr/>
          <p:nvPr/>
        </p:nvSpPr>
        <p:spPr>
          <a:xfrm>
            <a:off x="8140065" y="483298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13" name="Rectángulo: esquinas redondeadas 12">
            <a:hlinkClick r:id="rId2" action="ppaction://hlinksldjump"/>
            <a:extLst>
              <a:ext uri="{FF2B5EF4-FFF2-40B4-BE49-F238E27FC236}">
                <a16:creationId xmlns:a16="http://schemas.microsoft.com/office/drawing/2014/main" id="{FD31A1F1-3BF0-434C-94B9-98987AA16DB2}"/>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4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Innovation</a:t>
            </a:r>
            <a:r>
              <a:rPr lang="es-ES" b="1" dirty="0">
                <a:solidFill>
                  <a:srgbClr val="AD198D"/>
                </a:solidFill>
                <a:sym typeface="+mn-ea"/>
              </a:rPr>
              <a:t>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2" name="Marcador de posición de contenido 1"/>
          <p:cNvPicPr>
            <a:picLocks noGrp="1" noChangeAspect="1"/>
          </p:cNvPicPr>
          <p:nvPr>
            <p:ph idx="1"/>
          </p:nvPr>
        </p:nvPicPr>
        <p:blipFill>
          <a:blip r:embed="rId2"/>
          <a:stretch>
            <a:fillRect/>
          </a:stretch>
        </p:blipFill>
        <p:spPr>
          <a:xfrm>
            <a:off x="7980680" y="3968115"/>
            <a:ext cx="2857500" cy="1704975"/>
          </a:xfrm>
          <a:prstGeom prst="rect">
            <a:avLst/>
          </a:prstGeom>
        </p:spPr>
      </p:pic>
      <p:sp>
        <p:nvSpPr>
          <p:cNvPr id="3" name="Rombo 2"/>
          <p:cNvSpPr/>
          <p:nvPr/>
        </p:nvSpPr>
        <p:spPr>
          <a:xfrm>
            <a:off x="104775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es?</a:t>
            </a:r>
          </a:p>
          <a:p>
            <a:pPr algn="ctr"/>
            <a:endParaRPr lang="es-ES" altLang="en-US" dirty="0"/>
          </a:p>
        </p:txBody>
      </p:sp>
      <p:sp>
        <p:nvSpPr>
          <p:cNvPr id="6" name="Rombo 5"/>
          <p:cNvSpPr/>
          <p:nvPr/>
        </p:nvSpPr>
        <p:spPr>
          <a:xfrm>
            <a:off x="302768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a:t>
            </a:r>
          </a:p>
        </p:txBody>
      </p:sp>
      <p:sp>
        <p:nvSpPr>
          <p:cNvPr id="13" name="Rombo 12"/>
          <p:cNvSpPr/>
          <p:nvPr/>
        </p:nvSpPr>
        <p:spPr>
          <a:xfrm>
            <a:off x="5365750" y="1690688"/>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t>Quién Participa?</a:t>
            </a:r>
          </a:p>
        </p:txBody>
      </p:sp>
      <p:sp>
        <p:nvSpPr>
          <p:cNvPr id="14" name="Rectángulo 13"/>
          <p:cNvSpPr/>
          <p:nvPr/>
        </p:nvSpPr>
        <p:spPr>
          <a:xfrm>
            <a:off x="1047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p>
        </p:txBody>
      </p:sp>
      <p:sp>
        <p:nvSpPr>
          <p:cNvPr id="15" name="Rectángulo 14"/>
          <p:cNvSpPr/>
          <p:nvPr/>
        </p:nvSpPr>
        <p:spPr>
          <a:xfrm>
            <a:off x="3225165"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p>
          <a:p>
            <a:pPr marL="285750" indent="-285750">
              <a:buFont typeface="Arial" panose="020B0604020202020204" pitchFamily="34" charset="0"/>
              <a:buChar char="•"/>
            </a:pPr>
            <a:r>
              <a:rPr lang="es-ES" altLang="en-US" dirty="0">
                <a:solidFill>
                  <a:schemeClr val="tx1"/>
                </a:solidFill>
              </a:rPr>
              <a:t>Permitir tiempo para innovar.</a:t>
            </a:r>
          </a:p>
          <a:p>
            <a:pPr marL="285750" indent="-285750">
              <a:buFont typeface="Arial" panose="020B0604020202020204" pitchFamily="34" charset="0"/>
              <a:buChar char="•"/>
            </a:pPr>
            <a:r>
              <a:rPr lang="es-ES" altLang="en-US" dirty="0">
                <a:solidFill>
                  <a:schemeClr val="tx1"/>
                </a:solidFill>
              </a:rPr>
              <a:t>Habilitar aprendizaje continuo.</a:t>
            </a:r>
          </a:p>
          <a:p>
            <a:pPr marL="285750" indent="-285750">
              <a:buFont typeface="Arial" panose="020B0604020202020204" pitchFamily="34" charset="0"/>
              <a:buChar char="•"/>
            </a:pPr>
            <a:r>
              <a:rPr lang="es-ES" altLang="en-US" dirty="0">
                <a:solidFill>
                  <a:schemeClr val="tx1"/>
                </a:solidFill>
              </a:rPr>
              <a:t>Permitir Integración de soluciones. </a:t>
            </a:r>
          </a:p>
        </p:txBody>
      </p:sp>
      <p:sp>
        <p:nvSpPr>
          <p:cNvPr id="16" name="Rectángulo 15"/>
          <p:cNvSpPr/>
          <p:nvPr/>
        </p:nvSpPr>
        <p:spPr>
          <a:xfrm>
            <a:off x="5365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Participa todo el equipo ágil.</a:t>
            </a:r>
          </a:p>
        </p:txBody>
      </p:sp>
      <p:sp>
        <p:nvSpPr>
          <p:cNvPr id="12" name="Rectángulo: esquinas redondeadas 11">
            <a:hlinkClick r:id="rId3" action="ppaction://hlinksldjump"/>
            <a:extLst>
              <a:ext uri="{FF2B5EF4-FFF2-40B4-BE49-F238E27FC236}">
                <a16:creationId xmlns:a16="http://schemas.microsoft.com/office/drawing/2014/main" id="{98A1CAE6-2293-4E11-AD9B-546F8D8A4130}"/>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837969" y="495935"/>
            <a:ext cx="10661651" cy="98171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Innovation</a:t>
            </a:r>
            <a:r>
              <a:rPr lang="es-ES" b="1" dirty="0">
                <a:solidFill>
                  <a:srgbClr val="AD198D"/>
                </a:solidFill>
                <a:sym typeface="+mn-ea"/>
              </a:rPr>
              <a:t>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
        <p:nvSpPr>
          <p:cNvPr id="14" name="Rectángulo: esquinas redondeadas 13">
            <a:hlinkClick r:id="rId3" action="ppaction://hlinksldjump"/>
            <a:extLst>
              <a:ext uri="{FF2B5EF4-FFF2-40B4-BE49-F238E27FC236}">
                <a16:creationId xmlns:a16="http://schemas.microsoft.com/office/drawing/2014/main" id="{FB4D51DC-425E-4AA8-A558-18DB3F7E7ED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Program</a:t>
            </a:r>
            <a:r>
              <a:rPr lang="es-ES" b="1" dirty="0">
                <a:solidFill>
                  <a:srgbClr val="AD198D"/>
                </a:solidFill>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4" name="Marcador de posición de contenido 13"/>
          <p:cNvPicPr>
            <a:picLocks noGrp="1" noChangeAspect="1"/>
          </p:cNvPicPr>
          <p:nvPr>
            <p:ph idx="1"/>
          </p:nvPr>
        </p:nvPicPr>
        <p:blipFill>
          <a:blip r:embed="rId2"/>
          <a:stretch>
            <a:fillRect/>
          </a:stretch>
        </p:blipFill>
        <p:spPr>
          <a:xfrm>
            <a:off x="8874125" y="4726305"/>
            <a:ext cx="2857500" cy="1933575"/>
          </a:xfrm>
          <a:prstGeom prst="rect">
            <a:avLst/>
          </a:prstGeom>
        </p:spPr>
      </p:pic>
      <p:sp>
        <p:nvSpPr>
          <p:cNvPr id="16" name="Combinar 15"/>
          <p:cNvSpPr/>
          <p:nvPr/>
        </p:nvSpPr>
        <p:spPr>
          <a:xfrm>
            <a:off x="2401570" y="1873250"/>
            <a:ext cx="4323080" cy="2525395"/>
          </a:xfrm>
          <a:prstGeom prst="flowChartMerg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sz="1600" dirty="0"/>
          </a:p>
          <a:p>
            <a:pPr algn="ctr"/>
            <a:endParaRPr lang="es-ES" altLang="en-US" sz="1600" dirty="0"/>
          </a:p>
          <a:p>
            <a:pPr algn="ctr"/>
            <a:endParaRPr lang="es-ES" altLang="en-US" sz="1600" dirty="0"/>
          </a:p>
          <a:p>
            <a:pPr algn="ctr"/>
            <a:r>
              <a:rPr lang="es-ES" altLang="en-US" sz="1600" dirty="0"/>
              <a:t>Qué es?</a:t>
            </a:r>
          </a:p>
          <a:p>
            <a:pPr algn="ctr"/>
            <a:r>
              <a:rPr lang="es-ES" altLang="en-US" sz="1600" dirty="0"/>
              <a:t>Periodo de tiempo en el cual, los equipos ágiles y/o trenes ágiles realizan entregas de valor.</a:t>
            </a:r>
          </a:p>
          <a:p>
            <a:pPr algn="ctr"/>
            <a:endParaRPr lang="es-ES" altLang="en-US" dirty="0"/>
          </a:p>
        </p:txBody>
      </p:sp>
      <p:sp>
        <p:nvSpPr>
          <p:cNvPr id="18" name="Extracto 17"/>
          <p:cNvSpPr/>
          <p:nvPr/>
        </p:nvSpPr>
        <p:spPr>
          <a:xfrm>
            <a:off x="265430" y="1873250"/>
            <a:ext cx="4297680" cy="2525395"/>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0" name="Extracto 19"/>
          <p:cNvSpPr/>
          <p:nvPr/>
        </p:nvSpPr>
        <p:spPr>
          <a:xfrm>
            <a:off x="4576445" y="1873250"/>
            <a:ext cx="4297680" cy="2525395"/>
          </a:xfrm>
          <a:prstGeom prst="flowChartExtra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Quién Participa?</a:t>
            </a:r>
          </a:p>
          <a:p>
            <a:pPr algn="ctr"/>
            <a:r>
              <a:rPr lang="es-ES" altLang="en-US" dirty="0"/>
              <a:t>Todo el Equipo y/o trenes ágiles.</a:t>
            </a:r>
          </a:p>
        </p:txBody>
      </p:sp>
      <p:sp>
        <p:nvSpPr>
          <p:cNvPr id="21" name="Cuadro de texto 20"/>
          <p:cNvSpPr txBox="1"/>
          <p:nvPr/>
        </p:nvSpPr>
        <p:spPr>
          <a:xfrm>
            <a:off x="1119367" y="2865319"/>
            <a:ext cx="2615206" cy="1600438"/>
          </a:xfrm>
          <a:prstGeom prst="rect">
            <a:avLst/>
          </a:prstGeom>
          <a:noFill/>
        </p:spPr>
        <p:txBody>
          <a:bodyPr wrap="square" rtlCol="0">
            <a:spAutoFit/>
          </a:bodyPr>
          <a:lstStyle/>
          <a:p>
            <a:pPr algn="ctr"/>
            <a:r>
              <a:rPr lang="es-ES" altLang="en-US" sz="1600" dirty="0">
                <a:solidFill>
                  <a:schemeClr val="bg1"/>
                </a:solidFill>
              </a:rPr>
              <a:t>Objetivos </a:t>
            </a:r>
          </a:p>
          <a:p>
            <a:pPr marL="285750" indent="-285750" algn="ctr">
              <a:buFont typeface="Arial" panose="020B0604020202020204" pitchFamily="34" charset="0"/>
              <a:buChar char="•"/>
            </a:pPr>
            <a:r>
              <a:rPr lang="es-ES" altLang="en-US" sz="1600" dirty="0">
                <a:solidFill>
                  <a:schemeClr val="bg1"/>
                </a:solidFill>
              </a:rPr>
              <a:t>Entregar Valor al negocio.</a:t>
            </a:r>
          </a:p>
          <a:p>
            <a:pPr marL="285750" indent="-285750" algn="ctr">
              <a:buFont typeface="Arial" panose="020B0604020202020204" pitchFamily="34" charset="0"/>
              <a:buChar char="•"/>
            </a:pPr>
            <a:r>
              <a:rPr lang="es-ES" altLang="en-US" sz="1600" dirty="0">
                <a:solidFill>
                  <a:schemeClr val="bg1"/>
                </a:solidFill>
              </a:rPr>
              <a:t>Obtener retroalimentación rápida.</a:t>
            </a:r>
          </a:p>
          <a:p>
            <a:pPr marL="285750" indent="-285750" algn="ctr">
              <a:buFont typeface="Arial" panose="020B0604020202020204" pitchFamily="34" charset="0"/>
              <a:buChar char="•"/>
            </a:pPr>
            <a:r>
              <a:rPr lang="es-ES" altLang="en-US" sz="1600" dirty="0">
                <a:solidFill>
                  <a:schemeClr val="bg1"/>
                </a:solidFill>
              </a:rPr>
              <a:t>Mejorar continuamente.</a:t>
            </a:r>
          </a:p>
          <a:p>
            <a:pPr algn="dist"/>
            <a:endParaRPr lang="es-ES" altLang="en-US" dirty="0"/>
          </a:p>
        </p:txBody>
      </p:sp>
      <p:sp>
        <p:nvSpPr>
          <p:cNvPr id="10" name="Rectángulo: esquinas redondeadas 9">
            <a:hlinkClick r:id="rId3" action="ppaction://hlinksldjump"/>
            <a:extLst>
              <a:ext uri="{FF2B5EF4-FFF2-40B4-BE49-F238E27FC236}">
                <a16:creationId xmlns:a16="http://schemas.microsoft.com/office/drawing/2014/main" id="{4CD3EC2A-95EF-408A-AFCC-7171CCD430D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3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Program</a:t>
            </a:r>
            <a:r>
              <a:rPr lang="es-ES" b="1" dirty="0">
                <a:solidFill>
                  <a:srgbClr val="AD198D"/>
                </a:solidFill>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a:t>Durante el program increment,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554355" y="5802630"/>
            <a:ext cx="10269220" cy="368300"/>
          </a:xfrm>
          <a:prstGeom prst="rect">
            <a:avLst/>
          </a:prstGeom>
          <a:noFill/>
        </p:spPr>
        <p:txBody>
          <a:bodyPr wrap="none" rtlCol="0">
            <a:spAutoFit/>
          </a:bodyPr>
          <a:lstStyle/>
          <a:p>
            <a:pPr algn="dist"/>
            <a:r>
              <a:rPr lang="es-ES" altLang="en-US" b="1"/>
              <a:t>La duración del Program Increment puede ser de dos meses a tres meses, según criterio de la organización</a:t>
            </a:r>
            <a:r>
              <a:rPr lang="es-ES" altLang="en-US"/>
              <a:t>.</a:t>
            </a:r>
          </a:p>
        </p:txBody>
      </p:sp>
      <p:sp>
        <p:nvSpPr>
          <p:cNvPr id="9" name="Rectángulo: esquinas redondeadas 8">
            <a:hlinkClick r:id="rId3" action="ppaction://hlinksldjump"/>
            <a:extLst>
              <a:ext uri="{FF2B5EF4-FFF2-40B4-BE49-F238E27FC236}">
                <a16:creationId xmlns:a16="http://schemas.microsoft.com/office/drawing/2014/main" id="{1302A544-9C25-475C-901C-3144D1C5DEE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Inspect</a:t>
            </a:r>
            <a:r>
              <a:rPr lang="es-ES" b="1" dirty="0">
                <a:solidFill>
                  <a:srgbClr val="AD198D"/>
                </a:solidFill>
                <a:sym typeface="+mn-ea"/>
              </a:rPr>
              <a: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8" name="Marcador de posición de contenido 7"/>
          <p:cNvPicPr>
            <a:picLocks noGrp="1" noChangeAspect="1"/>
          </p:cNvPicPr>
          <p:nvPr>
            <p:ph idx="1"/>
          </p:nvPr>
        </p:nvPicPr>
        <p:blipFill>
          <a:blip r:embed="rId2"/>
          <a:stretch>
            <a:fillRect/>
          </a:stretch>
        </p:blipFill>
        <p:spPr>
          <a:xfrm>
            <a:off x="6650990" y="4305300"/>
            <a:ext cx="2857500" cy="1666875"/>
          </a:xfrm>
          <a:prstGeom prst="rect">
            <a:avLst/>
          </a:prstGeom>
        </p:spPr>
      </p:pic>
      <p:sp>
        <p:nvSpPr>
          <p:cNvPr id="15" name="Llamada de óvalo 14"/>
          <p:cNvSpPr/>
          <p:nvPr/>
        </p:nvSpPr>
        <p:spPr>
          <a:xfrm>
            <a:off x="1495425" y="3278505"/>
            <a:ext cx="4350385" cy="2537460"/>
          </a:xfrm>
          <a:prstGeom prst="wedgeEllipse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p>
        </p:txBody>
      </p:sp>
      <p:sp>
        <p:nvSpPr>
          <p:cNvPr id="16" name="Llamada de óvalo 15"/>
          <p:cNvSpPr/>
          <p:nvPr/>
        </p:nvSpPr>
        <p:spPr>
          <a:xfrm>
            <a:off x="5200015" y="1951990"/>
            <a:ext cx="2619375" cy="1625600"/>
          </a:xfrm>
          <a:prstGeom prst="wedgeEllipse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Objetivo</a:t>
            </a:r>
          </a:p>
          <a:p>
            <a:pPr algn="ctr"/>
            <a:r>
              <a:rPr lang="es-ES" altLang="en-US">
                <a:solidFill>
                  <a:schemeClr val="tx1"/>
                </a:solidFill>
              </a:rPr>
              <a:t>Identificar oportunidades de mejora para el siguiente PI.</a:t>
            </a:r>
          </a:p>
        </p:txBody>
      </p:sp>
      <p:sp>
        <p:nvSpPr>
          <p:cNvPr id="17" name="Llamada de óvalo 16"/>
          <p:cNvSpPr/>
          <p:nvPr/>
        </p:nvSpPr>
        <p:spPr>
          <a:xfrm>
            <a:off x="255905" y="1492250"/>
            <a:ext cx="3373755" cy="17862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Quienes Participan?</a:t>
            </a:r>
          </a:p>
          <a:p>
            <a:pPr algn="ctr"/>
            <a:r>
              <a:rPr lang="es-ES" altLang="en-US" dirty="0">
                <a:solidFill>
                  <a:schemeClr val="tx1"/>
                </a:solidFill>
              </a:rPr>
              <a:t>Participan equipos ágiles y  roles a nivel de programa que hacen parte  del tren.</a:t>
            </a:r>
          </a:p>
          <a:p>
            <a:pPr algn="ctr"/>
            <a:endParaRPr lang="es-ES" altLang="en-US" dirty="0"/>
          </a:p>
        </p:txBody>
      </p:sp>
      <p:sp>
        <p:nvSpPr>
          <p:cNvPr id="10" name="Rectángulo: esquinas redondeadas 9">
            <a:hlinkClick r:id="rId3" action="ppaction://hlinksldjump"/>
            <a:extLst>
              <a:ext uri="{FF2B5EF4-FFF2-40B4-BE49-F238E27FC236}">
                <a16:creationId xmlns:a16="http://schemas.microsoft.com/office/drawing/2014/main" id="{C17F026D-1C02-409F-85D2-5FBC76A04D0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8312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Inspect</a:t>
            </a:r>
            <a:r>
              <a:rPr lang="es-ES" b="1" dirty="0">
                <a:solidFill>
                  <a:srgbClr val="AD198D"/>
                </a:solidFill>
                <a:sym typeface="+mn-ea"/>
              </a:rPr>
              <a: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20" name="LLamada de flecha derecha 19"/>
          <p:cNvSpPr/>
          <p:nvPr/>
        </p:nvSpPr>
        <p:spPr>
          <a:xfrm>
            <a:off x="939800" y="1796415"/>
            <a:ext cx="4086225" cy="426974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charset="0"/>
              <a:buChar char=""/>
            </a:pPr>
            <a:r>
              <a:rPr lang="es-ES" altLang="en-US" sz="1700" dirty="0"/>
              <a:t>Hallazgos de mejoras de cada Equipo.</a:t>
            </a:r>
          </a:p>
          <a:p>
            <a:pPr marL="742950" lvl="1" indent="-285750">
              <a:buFont typeface="Wingdings" panose="05000000000000000000" charset="0"/>
              <a:buChar char=""/>
            </a:pPr>
            <a:r>
              <a:rPr lang="es-ES" altLang="en-US" sz="1700" dirty="0"/>
              <a:t>Lecciones aprendidas durante el PI, tanto a nivel de la implementación del producto como a nivel de trabajo en equipo.</a:t>
            </a:r>
          </a:p>
          <a:p>
            <a:pPr marL="742950" lvl="1" indent="-285750">
              <a:buFont typeface="Wingdings" panose="05000000000000000000" charset="0"/>
              <a:buChar char=""/>
            </a:pPr>
            <a:r>
              <a:rPr lang="es-ES" altLang="en-US" sz="1700" dirty="0"/>
              <a:t>Resultado de los planes de acción ejecutados durante el PI.</a:t>
            </a:r>
          </a:p>
          <a:p>
            <a:pPr algn="ctr"/>
            <a:endParaRPr lang="es-ES" altLang="en-US" sz="1700" dirty="0"/>
          </a:p>
        </p:txBody>
      </p:sp>
      <p:sp>
        <p:nvSpPr>
          <p:cNvPr id="22" name="Recortar rectángulo de esquina del mismo lado 21"/>
          <p:cNvSpPr/>
          <p:nvPr/>
        </p:nvSpPr>
        <p:spPr>
          <a:xfrm>
            <a:off x="5026025" y="3270250"/>
            <a:ext cx="2262505" cy="1322705"/>
          </a:xfrm>
          <a:prstGeom prst="snip2Same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IA</a:t>
            </a:r>
          </a:p>
        </p:txBody>
      </p:sp>
      <p:sp>
        <p:nvSpPr>
          <p:cNvPr id="23" name="LLamada de flecha izquierda 22"/>
          <p:cNvSpPr/>
          <p:nvPr/>
        </p:nvSpPr>
        <p:spPr>
          <a:xfrm>
            <a:off x="7288530" y="1797050"/>
            <a:ext cx="3763645" cy="426910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
            </a:pPr>
            <a:r>
              <a:rPr lang="es-ES" altLang="en-US" dirty="0"/>
              <a:t>Estado de la solución.</a:t>
            </a:r>
          </a:p>
          <a:p>
            <a:pPr marL="285750" indent="-285750">
              <a:buFont typeface="Wingdings" panose="05000000000000000000" charset="0"/>
              <a:buChar char=""/>
            </a:pPr>
            <a:r>
              <a:rPr lang="es-ES" altLang="en-US" dirty="0"/>
              <a:t>Causa Raíz de los problemas</a:t>
            </a:r>
          </a:p>
          <a:p>
            <a:pPr marL="285750" indent="-285750">
              <a:buFont typeface="Wingdings" panose="05000000000000000000" charset="0"/>
              <a:buChar char=""/>
            </a:pPr>
            <a:r>
              <a:rPr lang="es-ES" altLang="en-US" dirty="0"/>
              <a:t>Planes de acción para mejora continua.</a:t>
            </a:r>
          </a:p>
          <a:p>
            <a:pPr marL="285750" indent="-285750">
              <a:buFont typeface="Wingdings" panose="05000000000000000000" charset="0"/>
              <a:buChar char=""/>
            </a:pPr>
            <a:r>
              <a:rPr lang="es-ES" altLang="en-US" dirty="0"/>
              <a:t>Actualización del valor del negocio.</a:t>
            </a:r>
          </a:p>
        </p:txBody>
      </p:sp>
      <p:sp>
        <p:nvSpPr>
          <p:cNvPr id="24" name="Cuadro de texto 23"/>
          <p:cNvSpPr txBox="1"/>
          <p:nvPr/>
        </p:nvSpPr>
        <p:spPr>
          <a:xfrm>
            <a:off x="171133" y="6433820"/>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a:t>
            </a:r>
            <a:r>
              <a:rPr lang="es-ES" altLang="en-US" b="1" dirty="0" err="1"/>
              <a:t>duracion</a:t>
            </a:r>
            <a:r>
              <a:rPr lang="es-ES" altLang="en-US" b="1" dirty="0"/>
              <a:t> de </a:t>
            </a:r>
            <a:r>
              <a:rPr lang="es-ES" altLang="en-US" b="1" dirty="0" err="1"/>
              <a:t>maximo</a:t>
            </a:r>
            <a:r>
              <a:rPr lang="es-ES" altLang="en-US" b="1" dirty="0"/>
              <a:t> 1 día</a:t>
            </a:r>
          </a:p>
        </p:txBody>
      </p:sp>
      <p:sp>
        <p:nvSpPr>
          <p:cNvPr id="25" name="Rectángulo 24"/>
          <p:cNvSpPr/>
          <p:nvPr/>
        </p:nvSpPr>
        <p:spPr>
          <a:xfrm>
            <a:off x="1804670" y="606615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26" name="Rectángulo 25"/>
          <p:cNvSpPr/>
          <p:nvPr/>
        </p:nvSpPr>
        <p:spPr>
          <a:xfrm>
            <a:off x="9199880" y="606615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12" name="Rectángulo: esquinas redondeadas 11">
            <a:hlinkClick r:id="rId2" action="ppaction://hlinksldjump"/>
            <a:extLst>
              <a:ext uri="{FF2B5EF4-FFF2-40B4-BE49-F238E27FC236}">
                <a16:creationId xmlns:a16="http://schemas.microsoft.com/office/drawing/2014/main" id="{FC0898EE-0C5C-4DAC-BE9E-56D831FAE268}"/>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System</a:t>
            </a:r>
            <a:r>
              <a:rPr lang="es-ES" b="1" dirty="0">
                <a:solidFill>
                  <a:srgbClr val="AD198D"/>
                </a:solidFill>
                <a:sym typeface="+mn-ea"/>
              </a:rPr>
              <a:t>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838200" y="951865"/>
          <a:ext cx="7386955" cy="5126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8665845" y="4561205"/>
            <a:ext cx="3031490" cy="1997075"/>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213E6C21-EC70-4942-B991-A26BDE27C73F}"/>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88145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System</a:t>
            </a:r>
            <a:r>
              <a:rPr lang="es-ES" b="1" dirty="0">
                <a:solidFill>
                  <a:srgbClr val="AD198D"/>
                </a:solidFill>
                <a:sym typeface="+mn-ea"/>
              </a:rPr>
              <a:t>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roceso alternativo 7"/>
          <p:cNvSpPr/>
          <p:nvPr/>
        </p:nvSpPr>
        <p:spPr>
          <a:xfrm>
            <a:off x="2817495" y="1397635"/>
            <a:ext cx="4350385" cy="1282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Solución Integrada.</a:t>
            </a:r>
          </a:p>
          <a:p>
            <a:pPr marL="285750" indent="-285750" algn="ctr">
              <a:buFont typeface="Wingdings" panose="05000000000000000000" charset="0"/>
              <a:buChar char=""/>
            </a:pPr>
            <a:r>
              <a:rPr lang="es-ES" altLang="en-US" dirty="0"/>
              <a:t>Valor inicial del negocio</a:t>
            </a:r>
          </a:p>
          <a:p>
            <a:pPr marL="285750" indent="-285750" algn="ctr">
              <a:buFont typeface="Wingdings" panose="05000000000000000000" charset="0"/>
              <a:buChar char=""/>
            </a:pPr>
            <a:r>
              <a:rPr lang="es-ES" altLang="en-US" dirty="0"/>
              <a:t>Backlog de </a:t>
            </a:r>
            <a:r>
              <a:rPr lang="es-ES" altLang="en-US" dirty="0" err="1"/>
              <a:t>Features</a:t>
            </a:r>
            <a:endParaRPr lang="es-ES" altLang="en-US" dirty="0"/>
          </a:p>
        </p:txBody>
      </p:sp>
      <p:sp>
        <p:nvSpPr>
          <p:cNvPr id="9" name="Flecha hacia abajo 8"/>
          <p:cNvSpPr/>
          <p:nvPr/>
        </p:nvSpPr>
        <p:spPr>
          <a:xfrm>
            <a:off x="4097655" y="265430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Decisión 11"/>
          <p:cNvSpPr/>
          <p:nvPr/>
        </p:nvSpPr>
        <p:spPr>
          <a:xfrm>
            <a:off x="3799205" y="3646170"/>
            <a:ext cx="2399030" cy="742950"/>
          </a:xfrm>
          <a:prstGeom prst="flowChartDecisi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System Demo</a:t>
            </a:r>
          </a:p>
        </p:txBody>
      </p:sp>
      <p:sp>
        <p:nvSpPr>
          <p:cNvPr id="13" name="Flecha hacia abajo 12"/>
          <p:cNvSpPr/>
          <p:nvPr/>
        </p:nvSpPr>
        <p:spPr>
          <a:xfrm>
            <a:off x="4097020" y="437388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ym typeface="+mn-ea"/>
            </a:endParaRPr>
          </a:p>
        </p:txBody>
      </p:sp>
      <p:sp>
        <p:nvSpPr>
          <p:cNvPr id="14" name="Proceso alternativo 13"/>
          <p:cNvSpPr/>
          <p:nvPr/>
        </p:nvSpPr>
        <p:spPr>
          <a:xfrm>
            <a:off x="2816860" y="5365750"/>
            <a:ext cx="4350385" cy="1409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Pueden generarse nuevas </a:t>
            </a:r>
            <a:r>
              <a:rPr lang="es-ES" altLang="en-US" dirty="0" err="1"/>
              <a:t>Features</a:t>
            </a:r>
            <a:r>
              <a:rPr lang="es-ES" altLang="en-US" dirty="0"/>
              <a:t>.</a:t>
            </a:r>
          </a:p>
          <a:p>
            <a:pPr marL="285750" indent="-285750" algn="ctr">
              <a:buFont typeface="Wingdings" panose="05000000000000000000" charset="0"/>
              <a:buChar char=""/>
            </a:pPr>
            <a:r>
              <a:rPr lang="es-ES" altLang="en-US" dirty="0"/>
              <a:t>Replantear las </a:t>
            </a:r>
            <a:r>
              <a:rPr lang="es-ES" altLang="en-US" dirty="0" err="1"/>
              <a:t>Features</a:t>
            </a:r>
            <a:r>
              <a:rPr lang="es-ES" altLang="en-US" dirty="0"/>
              <a:t> existentes.</a:t>
            </a:r>
          </a:p>
          <a:p>
            <a:pPr marL="285750" indent="-285750" algn="ctr">
              <a:buFont typeface="Wingdings" panose="05000000000000000000" charset="0"/>
              <a:buChar char=""/>
            </a:pPr>
            <a:r>
              <a:rPr lang="es-ES" altLang="en-US" dirty="0" err="1"/>
              <a:t>Feedback</a:t>
            </a:r>
            <a:r>
              <a:rPr lang="es-ES" altLang="en-US" dirty="0"/>
              <a:t> para asegurar el camino correcto.</a:t>
            </a:r>
          </a:p>
          <a:p>
            <a:pPr marL="285750" indent="-285750" algn="ctr">
              <a:buFont typeface="Wingdings" panose="05000000000000000000" charset="0"/>
              <a:buChar char=""/>
            </a:pPr>
            <a:r>
              <a:rPr lang="es-ES" altLang="en-US" dirty="0"/>
              <a:t>Valor del negocio actualizado.</a:t>
            </a:r>
          </a:p>
        </p:txBody>
      </p:sp>
      <p:sp>
        <p:nvSpPr>
          <p:cNvPr id="15" name="Cuadro de texto 14"/>
          <p:cNvSpPr txBox="1"/>
          <p:nvPr/>
        </p:nvSpPr>
        <p:spPr>
          <a:xfrm>
            <a:off x="6896100" y="4066540"/>
            <a:ext cx="5031740" cy="646331"/>
          </a:xfrm>
          <a:prstGeom prst="rect">
            <a:avLst/>
          </a:prstGeom>
          <a:noFill/>
        </p:spPr>
        <p:txBody>
          <a:bodyPr wrap="square" rtlCol="0">
            <a:spAutoFit/>
          </a:bodyPr>
          <a:lstStyle/>
          <a:p>
            <a:pPr algn="just"/>
            <a:r>
              <a:rPr lang="es-ES" altLang="en-US" b="1" dirty="0"/>
              <a:t>Se recomienda que la duración de la </a:t>
            </a:r>
            <a:r>
              <a:rPr lang="es-ES" altLang="en-US" b="1" dirty="0" err="1"/>
              <a:t>System</a:t>
            </a:r>
            <a:r>
              <a:rPr lang="es-ES" altLang="en-US" b="1" dirty="0"/>
              <a:t> Demo, no exceda las dos horas.  </a:t>
            </a:r>
          </a:p>
        </p:txBody>
      </p:sp>
      <p:sp>
        <p:nvSpPr>
          <p:cNvPr id="2" name="Rectángulo 1"/>
          <p:cNvSpPr/>
          <p:nvPr/>
        </p:nvSpPr>
        <p:spPr>
          <a:xfrm>
            <a:off x="7825105" y="159067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6" name="Rectángulo 5"/>
          <p:cNvSpPr/>
          <p:nvPr/>
        </p:nvSpPr>
        <p:spPr>
          <a:xfrm>
            <a:off x="7936230" y="584009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16" name="Rectángulo: esquinas redondeadas 15">
            <a:hlinkClick r:id="rId2" action="ppaction://hlinksldjump"/>
            <a:extLst>
              <a:ext uri="{FF2B5EF4-FFF2-40B4-BE49-F238E27FC236}">
                <a16:creationId xmlns:a16="http://schemas.microsoft.com/office/drawing/2014/main" id="{D80698F7-2673-44FD-BC5A-6BCC31F732E3}"/>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5"/>
            <a:ext cx="10661651" cy="75176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238250" y="1691005"/>
          <a:ext cx="5535930" cy="380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144385" y="2959100"/>
            <a:ext cx="4566920" cy="3369310"/>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EC2A52A3-5F61-46C2-83D2-7E23011A85E0}"/>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p>
          <a:p>
            <a:pPr algn="just"/>
            <a:r>
              <a:rPr lang="es-ES" altLang="en-US"/>
              <a:t>2.  Aplique el pensamiento Sistémico</a:t>
            </a:r>
          </a:p>
          <a:p>
            <a:pPr algn="just"/>
            <a:r>
              <a:rPr lang="es-ES" altLang="en-US"/>
              <a:t>3. Asuma variabilidad, preserve opciones.</a:t>
            </a:r>
          </a:p>
          <a:p>
            <a:pPr algn="just"/>
            <a:r>
              <a:rPr lang="es-ES" altLang="en-US"/>
              <a:t>4. Construya incrementalmente con ciclos de aprendizaje rápido e integrados.</a:t>
            </a:r>
          </a:p>
          <a:p>
            <a:pPr algn="just"/>
            <a:r>
              <a:rPr lang="es-ES" altLang="en-US"/>
              <a:t>5.Base los hitos en la evaluación objetiva de los sistemas de trabajo</a:t>
            </a:r>
          </a:p>
          <a:p>
            <a:pPr algn="just"/>
            <a:r>
              <a:rPr lang="es-ES" altLang="en-US"/>
              <a:t>6.Visualice y limite WIP, reduzca los tamaños de lote y administre las longitudes de cola</a:t>
            </a:r>
          </a:p>
          <a:p>
            <a:pPr algn="just"/>
            <a:r>
              <a:rPr lang="es-ES" altLang="en-US"/>
              <a:t>7.Aplicar cadencia, sincronizar con planeación  cruzada de dominios</a:t>
            </a:r>
          </a:p>
          <a:p>
            <a:pPr algn="just"/>
            <a:r>
              <a:rPr lang="es-ES" altLang="en-US"/>
              <a:t>8.Desbloquear la motivación intrínseca de los trabajadores del conocimiento.</a:t>
            </a:r>
          </a:p>
          <a:p>
            <a:pPr algn="just"/>
            <a:r>
              <a:rPr lang="es-ES" altLang="en-US"/>
              <a:t>9.Descentraliza la Toma de decisiones.</a:t>
            </a:r>
          </a:p>
          <a:p>
            <a:pPr algn="just"/>
            <a:endParaRPr lang="es-ES" altLang="en-US"/>
          </a:p>
        </p:txBody>
      </p:sp>
      <p:pic>
        <p:nvPicPr>
          <p:cNvPr id="9" name="Marcador de posición de contenido 8"/>
          <p:cNvPicPr>
            <a:picLocks noGrp="1" noChangeAspect="1"/>
          </p:cNvPicPr>
          <p:nvPr>
            <p:ph idx="1"/>
          </p:nvPr>
        </p:nvPicPr>
        <p:blipFill>
          <a:blip r:embed="rId2"/>
          <a:stretch>
            <a:fillRect/>
          </a:stretch>
        </p:blipFill>
        <p:spPr>
          <a:xfrm>
            <a:off x="6736715" y="4292600"/>
            <a:ext cx="4201795" cy="206121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11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entágono 7"/>
          <p:cNvSpPr/>
          <p:nvPr/>
        </p:nvSpPr>
        <p:spPr>
          <a:xfrm>
            <a:off x="473710" y="2132330"/>
            <a:ext cx="5289527" cy="2593340"/>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Qué realizó el equipo desde la última Scrum de Scrums?.</a:t>
            </a:r>
          </a:p>
          <a:p>
            <a:pPr marL="285750" indent="-285750">
              <a:buFont typeface="Arial" panose="020B0604020202020204" pitchFamily="34" charset="0"/>
              <a:buChar char="•"/>
            </a:pPr>
            <a:r>
              <a:rPr lang="es-ES" altLang="en-US" sz="1400" dirty="0">
                <a:solidFill>
                  <a:schemeClr val="tx1"/>
                </a:solidFill>
              </a:rPr>
              <a:t>Qué realizará el equipo hasta la siguiente scrum de scrums?</a:t>
            </a:r>
          </a:p>
          <a:p>
            <a:pPr marL="285750" indent="-285750">
              <a:buFont typeface="Arial" panose="020B0604020202020204" pitchFamily="34" charset="0"/>
              <a:buChar char="•"/>
            </a:pPr>
            <a:r>
              <a:rPr lang="es-ES" altLang="en-US" sz="1400" dirty="0">
                <a:solidFill>
                  <a:schemeClr val="tx1"/>
                </a:solidFill>
              </a:rPr>
              <a:t>El equipo tiene algún impedimento para escalar al RTE?</a:t>
            </a:r>
          </a:p>
          <a:p>
            <a:pPr marL="285750" indent="-285750">
              <a:buFont typeface="Arial" panose="020B0604020202020204" pitchFamily="34" charset="0"/>
              <a:buChar char="•"/>
            </a:pPr>
            <a:r>
              <a:rPr lang="es-ES" altLang="en-US" sz="1400" dirty="0">
                <a:solidFill>
                  <a:schemeClr val="tx1"/>
                </a:solidFill>
              </a:rPr>
              <a:t>Dentro del trabajo que realizará el equipo existe algo que pueda afectar a otro equipo? </a:t>
            </a:r>
          </a:p>
        </p:txBody>
      </p:sp>
      <p:sp>
        <p:nvSpPr>
          <p:cNvPr id="9" name="Cheurón 8"/>
          <p:cNvSpPr/>
          <p:nvPr/>
        </p:nvSpPr>
        <p:spPr>
          <a:xfrm>
            <a:off x="4363085" y="2132330"/>
            <a:ext cx="3778885" cy="2592705"/>
          </a:xfrm>
          <a:prstGeom prst="chevr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Scrum </a:t>
            </a:r>
            <a:r>
              <a:rPr lang="es-ES" altLang="en-US" dirty="0" err="1">
                <a:solidFill>
                  <a:schemeClr val="tx1"/>
                </a:solidFill>
              </a:rPr>
              <a:t>of</a:t>
            </a:r>
            <a:r>
              <a:rPr lang="es-ES" altLang="en-US" dirty="0">
                <a:solidFill>
                  <a:schemeClr val="tx1"/>
                </a:solidFill>
              </a:rPr>
              <a:t> Scrums</a:t>
            </a:r>
          </a:p>
        </p:txBody>
      </p:sp>
      <p:sp>
        <p:nvSpPr>
          <p:cNvPr id="12" name="Cheurón 11"/>
          <p:cNvSpPr/>
          <p:nvPr/>
        </p:nvSpPr>
        <p:spPr>
          <a:xfrm>
            <a:off x="6857365" y="2132965"/>
            <a:ext cx="4586605" cy="2592705"/>
          </a:xfrm>
          <a:prstGeom prst="chevr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Impedimentos y dependencias para resolver.</a:t>
            </a:r>
          </a:p>
          <a:p>
            <a:pPr marL="285750" indent="-285750">
              <a:buFont typeface="Arial" panose="020B0604020202020204" pitchFamily="34" charset="0"/>
              <a:buChar char="•"/>
            </a:pPr>
            <a:r>
              <a:rPr lang="es-ES" altLang="en-US" sz="1400" dirty="0">
                <a:solidFill>
                  <a:schemeClr val="tx1"/>
                </a:solidFill>
              </a:rPr>
              <a:t>Avance de los equipos.</a:t>
            </a:r>
          </a:p>
        </p:txBody>
      </p:sp>
      <p:sp>
        <p:nvSpPr>
          <p:cNvPr id="13" name="Cuadro de texto 12"/>
          <p:cNvSpPr txBox="1"/>
          <p:nvPr/>
        </p:nvSpPr>
        <p:spPr>
          <a:xfrm>
            <a:off x="473710" y="5031740"/>
            <a:ext cx="11125200" cy="1476375"/>
          </a:xfrm>
          <a:prstGeom prst="rect">
            <a:avLst/>
          </a:prstGeom>
          <a:noFill/>
        </p:spPr>
        <p:txBody>
          <a:bodyPr wrap="square" rtlCol="0">
            <a:spAutoFit/>
          </a:bodyPr>
          <a:lstStyle/>
          <a:p>
            <a:pPr algn="just"/>
            <a:r>
              <a:rPr lang="es-ES" altLang="en-US" b="1" dirty="0"/>
              <a:t>Se recomienda para esta reunión, no superar 30 minutos de </a:t>
            </a:r>
            <a:r>
              <a:rPr lang="es-ES" altLang="en-US" b="1" dirty="0" err="1"/>
              <a:t>timeboxing</a:t>
            </a:r>
            <a:r>
              <a:rPr lang="es-ES" altLang="en-US" b="1" dirty="0"/>
              <a:t>. </a:t>
            </a:r>
          </a:p>
          <a:p>
            <a:pPr algn="just"/>
            <a:r>
              <a:rPr lang="es-ES" altLang="en-US" b="1" dirty="0"/>
              <a:t>Es facilitada por el RTE.</a:t>
            </a:r>
            <a:endParaRPr lang="es-ES" altLang="en-US" b="1" dirty="0">
              <a:solidFill>
                <a:schemeClr val="tx1"/>
              </a:solidFill>
            </a:endParaRPr>
          </a:p>
          <a:p>
            <a:pPr algn="just"/>
            <a:r>
              <a:rPr lang="es-ES" altLang="en-US" b="1" dirty="0">
                <a:solidFill>
                  <a:schemeClr val="tx1"/>
                </a:solidFill>
              </a:rPr>
              <a:t>La cadencia de esta reunión para el contexto Experian se recomienda </a:t>
            </a:r>
            <a:r>
              <a:rPr lang="es-ES" altLang="en-US" b="1" dirty="0">
                <a:sym typeface="+mn-ea"/>
              </a:rPr>
              <a:t>cada Iteración y media</a:t>
            </a:r>
            <a:r>
              <a:rPr lang="es-ES" altLang="en-US" b="1" dirty="0">
                <a:solidFill>
                  <a:schemeClr val="tx1"/>
                </a:solidFill>
              </a:rPr>
              <a:t>.</a:t>
            </a:r>
          </a:p>
          <a:p>
            <a:pPr algn="just"/>
            <a:r>
              <a:rPr lang="es-ES" altLang="en-US" b="1" dirty="0"/>
              <a:t>No se solucionan ni problemas ni impedimentos durante estos 30 minutos, si es necesario profundizar en algún tema se sugiere realizar una reunión posterior donde solo participen los directamente interesados</a:t>
            </a:r>
          </a:p>
        </p:txBody>
      </p:sp>
      <p:sp>
        <p:nvSpPr>
          <p:cNvPr id="10" name="Rectángulo: esquinas redondeadas 9">
            <a:hlinkClick r:id="rId2" action="ppaction://hlinksldjump"/>
            <a:extLst>
              <a:ext uri="{FF2B5EF4-FFF2-40B4-BE49-F238E27FC236}">
                <a16:creationId xmlns:a16="http://schemas.microsoft.com/office/drawing/2014/main" id="{46B8FC5E-7842-4405-8C38-B034B383A4C2}"/>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362710" y="1691005"/>
          <a:ext cx="7251700" cy="444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589520" y="4900930"/>
            <a:ext cx="3482975" cy="1854835"/>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4836C7DB-DA39-4A3E-88B3-69B6543ED91B}"/>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a:off x="1730375" y="1614805"/>
            <a:ext cx="169100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Dependencias</a:t>
            </a:r>
          </a:p>
        </p:txBody>
      </p:sp>
      <p:sp>
        <p:nvSpPr>
          <p:cNvPr id="10" name="Pentágono 9"/>
          <p:cNvSpPr/>
          <p:nvPr/>
        </p:nvSpPr>
        <p:spPr>
          <a:xfrm>
            <a:off x="1729105" y="2244725"/>
            <a:ext cx="1691640"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Riesgos</a:t>
            </a:r>
          </a:p>
        </p:txBody>
      </p:sp>
      <p:sp>
        <p:nvSpPr>
          <p:cNvPr id="12" name="Pentágono 11"/>
          <p:cNvSpPr/>
          <p:nvPr/>
        </p:nvSpPr>
        <p:spPr>
          <a:xfrm>
            <a:off x="1729105" y="286131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Avance del equipo</a:t>
            </a:r>
          </a:p>
        </p:txBody>
      </p:sp>
      <p:sp>
        <p:nvSpPr>
          <p:cNvPr id="13" name="Pentágono 12"/>
          <p:cNvSpPr/>
          <p:nvPr/>
        </p:nvSpPr>
        <p:spPr>
          <a:xfrm>
            <a:off x="1729105" y="352933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Backlog de feature</a:t>
            </a:r>
          </a:p>
        </p:txBody>
      </p:sp>
      <p:sp>
        <p:nvSpPr>
          <p:cNvPr id="15" name="Pentágono 14"/>
          <p:cNvSpPr/>
          <p:nvPr/>
        </p:nvSpPr>
        <p:spPr>
          <a:xfrm>
            <a:off x="4363720" y="2308225"/>
            <a:ext cx="1725930" cy="672465"/>
          </a:xfrm>
          <a:prstGeom prst="homePlat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PO SYNC</a:t>
            </a:r>
          </a:p>
        </p:txBody>
      </p:sp>
      <p:sp>
        <p:nvSpPr>
          <p:cNvPr id="16" name="Pentágono 15"/>
          <p:cNvSpPr/>
          <p:nvPr/>
        </p:nvSpPr>
        <p:spPr>
          <a:xfrm>
            <a:off x="6977380" y="1542415"/>
            <a:ext cx="218249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800">
                <a:solidFill>
                  <a:schemeClr val="tx1"/>
                </a:solidFill>
              </a:rPr>
              <a:t>Actualización Dependencias</a:t>
            </a:r>
          </a:p>
        </p:txBody>
      </p:sp>
      <p:sp>
        <p:nvSpPr>
          <p:cNvPr id="17" name="Pentágono 16"/>
          <p:cNvSpPr/>
          <p:nvPr/>
        </p:nvSpPr>
        <p:spPr>
          <a:xfrm>
            <a:off x="6976110" y="2233930"/>
            <a:ext cx="218376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Riesgos y planes</a:t>
            </a:r>
          </a:p>
        </p:txBody>
      </p:sp>
      <p:sp>
        <p:nvSpPr>
          <p:cNvPr id="18" name="Pentágono 17"/>
          <p:cNvSpPr/>
          <p:nvPr/>
        </p:nvSpPr>
        <p:spPr>
          <a:xfrm>
            <a:off x="6977380" y="2980690"/>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Avance del equipo</a:t>
            </a:r>
          </a:p>
        </p:txBody>
      </p:sp>
      <p:sp>
        <p:nvSpPr>
          <p:cNvPr id="19" name="Pentágono 18"/>
          <p:cNvSpPr/>
          <p:nvPr/>
        </p:nvSpPr>
        <p:spPr>
          <a:xfrm>
            <a:off x="6977380" y="3720465"/>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Backlog de feature</a:t>
            </a:r>
          </a:p>
        </p:txBody>
      </p:sp>
      <p:sp>
        <p:nvSpPr>
          <p:cNvPr id="20" name="Rectángulo 19"/>
          <p:cNvSpPr/>
          <p:nvPr/>
        </p:nvSpPr>
        <p:spPr>
          <a:xfrm>
            <a:off x="1730375" y="447675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22" name="Rectángulo 21"/>
          <p:cNvSpPr/>
          <p:nvPr/>
        </p:nvSpPr>
        <p:spPr>
          <a:xfrm>
            <a:off x="7536180" y="447675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
        <p:nvSpPr>
          <p:cNvPr id="24" name="Cuadro de texto 23"/>
          <p:cNvSpPr txBox="1"/>
          <p:nvPr/>
        </p:nvSpPr>
        <p:spPr>
          <a:xfrm>
            <a:off x="1312545" y="4937125"/>
            <a:ext cx="9314180" cy="1753235"/>
          </a:xfrm>
          <a:prstGeom prst="rect">
            <a:avLst/>
          </a:prstGeom>
          <a:noFill/>
        </p:spPr>
        <p:txBody>
          <a:bodyPr wrap="square" rtlCol="0" anchor="t">
            <a:spAutoFit/>
          </a:bodyPr>
          <a:lstStyle/>
          <a:p>
            <a:pPr algn="just"/>
            <a:r>
              <a:rPr lang="es-ES" altLang="en-US" b="1" dirty="0">
                <a:sym typeface="+mn-ea"/>
              </a:rPr>
              <a:t>La duración recomendada para este evento es de 30 a 60 minutos. </a:t>
            </a:r>
            <a:endParaRPr lang="es-ES" altLang="en-US" b="1" dirty="0"/>
          </a:p>
          <a:p>
            <a:pPr algn="just"/>
            <a:r>
              <a:rPr lang="es-ES" altLang="en-US" b="1" dirty="0">
                <a:sym typeface="+mn-ea"/>
              </a:rPr>
              <a:t>Es facilitada por el PM(Product Manager).</a:t>
            </a:r>
            <a:endParaRPr lang="es-ES" altLang="en-US" b="1" dirty="0">
              <a:solidFill>
                <a:schemeClr val="tx1"/>
              </a:solidFill>
            </a:endParaRPr>
          </a:p>
          <a:p>
            <a:pPr algn="just"/>
            <a:r>
              <a:rPr lang="es-ES" altLang="en-US" b="1" dirty="0">
                <a:sym typeface="+mn-ea"/>
              </a:rPr>
              <a:t>La cadencia de esta reunión para el contexto Experian se recomienda cada Iteración y media.</a:t>
            </a:r>
            <a:endParaRPr lang="es-ES" altLang="en-US" b="1" dirty="0">
              <a:solidFill>
                <a:schemeClr val="tx1"/>
              </a:solidFill>
            </a:endParaRPr>
          </a:p>
          <a:p>
            <a:pPr algn="just"/>
            <a:r>
              <a:rPr lang="es-ES" altLang="en-US" b="1" dirty="0">
                <a:sym typeface="+mn-ea"/>
              </a:rPr>
              <a:t>No se solucionan ni problemas ni impedimentos durante este evento, si es necesario profundizar en algún tema se sugiere realizar una reunión posterior donde solo participen los directamente interesados</a:t>
            </a:r>
            <a:endParaRPr lang="es-ES" altLang="en-US"/>
          </a:p>
        </p:txBody>
      </p:sp>
      <p:sp>
        <p:nvSpPr>
          <p:cNvPr id="21" name="Rectángulo: esquinas redondeadas 20">
            <a:hlinkClick r:id="rId2" action="ppaction://hlinksldjump"/>
            <a:extLst>
              <a:ext uri="{FF2B5EF4-FFF2-40B4-BE49-F238E27FC236}">
                <a16:creationId xmlns:a16="http://schemas.microsoft.com/office/drawing/2014/main" id="{97784FF4-6224-4DD7-8912-695A12682741}"/>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upo 62"/>
          <p:cNvGrpSpPr/>
          <p:nvPr/>
        </p:nvGrpSpPr>
        <p:grpSpPr>
          <a:xfrm>
            <a:off x="6618966" y="226766"/>
            <a:ext cx="5134883" cy="1675996"/>
            <a:chOff x="558800" y="917362"/>
            <a:chExt cx="5134883" cy="1675996"/>
          </a:xfrm>
        </p:grpSpPr>
        <p:sp>
          <p:nvSpPr>
            <p:cNvPr id="61" name="Rectángulo 60"/>
            <p:cNvSpPr/>
            <p:nvPr/>
          </p:nvSpPr>
          <p:spPr>
            <a:xfrm>
              <a:off x="558800" y="1223996"/>
              <a:ext cx="5134883" cy="13693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 name="Rectángulo 1">
              <a:hlinkClick r:id="rId2" action="ppaction://hlinksldjump"/>
            </p:cNvPr>
            <p:cNvSpPr/>
            <p:nvPr/>
          </p:nvSpPr>
          <p:spPr>
            <a:xfrm>
              <a:off x="696036" y="1378424"/>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err="1">
                  <a:latin typeface="Arial" panose="020B0604020202020204" pitchFamily="34" charset="0"/>
                  <a:cs typeface="Arial" panose="020B0604020202020204" pitchFamily="34" charset="0"/>
                </a:rPr>
                <a:t>Inception</a:t>
              </a:r>
              <a:endParaRPr lang="es-CO" sz="1200" dirty="0">
                <a:latin typeface="Arial" panose="020B0604020202020204" pitchFamily="34" charset="0"/>
                <a:cs typeface="Arial" panose="020B0604020202020204" pitchFamily="34" charset="0"/>
              </a:endParaRPr>
            </a:p>
          </p:txBody>
        </p:sp>
        <p:sp>
          <p:nvSpPr>
            <p:cNvPr id="3" name="Rectángulo 2">
              <a:hlinkClick r:id="rId3" action="ppaction://hlinksldjump"/>
            </p:cNvPr>
            <p:cNvSpPr/>
            <p:nvPr/>
          </p:nvSpPr>
          <p:spPr>
            <a:xfrm>
              <a:off x="1883475" y="1378424"/>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100" dirty="0">
                  <a:latin typeface="Arial" panose="020B0604020202020204" pitchFamily="34" charset="0"/>
                  <a:cs typeface="Arial" panose="020B0604020202020204" pitchFamily="34" charset="0"/>
                </a:rPr>
                <a:t>Refinamiento HU (MPV)</a:t>
              </a:r>
            </a:p>
          </p:txBody>
        </p:sp>
        <p:sp>
          <p:nvSpPr>
            <p:cNvPr id="4" name="Rectángulo 3"/>
            <p:cNvSpPr/>
            <p:nvPr/>
          </p:nvSpPr>
          <p:spPr>
            <a:xfrm>
              <a:off x="3070914" y="1378424"/>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5" name="Rectángulo 4"/>
            <p:cNvSpPr/>
            <p:nvPr/>
          </p:nvSpPr>
          <p:spPr>
            <a:xfrm>
              <a:off x="4258353" y="1378424"/>
              <a:ext cx="129034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Arquitectura Base</a:t>
              </a:r>
            </a:p>
          </p:txBody>
        </p:sp>
        <p:sp>
          <p:nvSpPr>
            <p:cNvPr id="6" name="Rectángulo 5"/>
            <p:cNvSpPr/>
            <p:nvPr/>
          </p:nvSpPr>
          <p:spPr>
            <a:xfrm>
              <a:off x="4258352" y="1932795"/>
              <a:ext cx="1290349"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7" name="Rectángulo 6"/>
            <p:cNvSpPr/>
            <p:nvPr/>
          </p:nvSpPr>
          <p:spPr>
            <a:xfrm>
              <a:off x="3070913" y="1933900"/>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Pruebas de Concepto</a:t>
              </a:r>
            </a:p>
          </p:txBody>
        </p:sp>
        <p:sp>
          <p:nvSpPr>
            <p:cNvPr id="8" name="Rectángulo 7"/>
            <p:cNvSpPr/>
            <p:nvPr/>
          </p:nvSpPr>
          <p:spPr>
            <a:xfrm>
              <a:off x="1883474" y="1933900"/>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cxnSp>
          <p:nvCxnSpPr>
            <p:cNvPr id="10" name="Conector recto 9"/>
            <p:cNvCxnSpPr>
              <a:cxnSpLocks/>
            </p:cNvCxnSpPr>
            <p:nvPr/>
          </p:nvCxnSpPr>
          <p:spPr>
            <a:xfrm>
              <a:off x="558800" y="1066800"/>
              <a:ext cx="5134883"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1830830" y="917362"/>
              <a:ext cx="2803973"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Innovation</a:t>
              </a:r>
              <a:r>
                <a:rPr lang="es-CO" sz="1400" b="1" dirty="0">
                  <a:solidFill>
                    <a:srgbClr val="575756"/>
                  </a:solidFill>
                  <a:latin typeface="Arial" panose="020B0604020202020204" pitchFamily="34" charset="0"/>
                  <a:cs typeface="Arial" panose="020B0604020202020204" pitchFamily="34" charset="0"/>
                </a:rPr>
                <a:t> and </a:t>
              </a:r>
              <a:r>
                <a:rPr lang="es-CO" sz="1400" b="1" dirty="0" err="1">
                  <a:solidFill>
                    <a:srgbClr val="575756"/>
                  </a:solidFill>
                  <a:latin typeface="Arial" panose="020B0604020202020204" pitchFamily="34" charset="0"/>
                  <a:cs typeface="Arial" panose="020B0604020202020204" pitchFamily="34" charset="0"/>
                </a:rPr>
                <a:t>planning</a:t>
              </a:r>
              <a:r>
                <a:rPr lang="es-CO" sz="1400" b="1" dirty="0">
                  <a:solidFill>
                    <a:srgbClr val="575756"/>
                  </a:solidFill>
                  <a:latin typeface="Arial" panose="020B0604020202020204" pitchFamily="34" charset="0"/>
                  <a:cs typeface="Arial" panose="020B0604020202020204" pitchFamily="34" charset="0"/>
                </a:rPr>
                <a:t> Inicial</a:t>
              </a:r>
            </a:p>
          </p:txBody>
        </p:sp>
        <p:cxnSp>
          <p:nvCxnSpPr>
            <p:cNvPr id="55" name="Conector recto 54"/>
            <p:cNvCxnSpPr/>
            <p:nvPr/>
          </p:nvCxnSpPr>
          <p:spPr>
            <a:xfrm>
              <a:off x="5688117" y="964735"/>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558800" y="935995"/>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4" name="Rectángulo 63"/>
          <p:cNvSpPr/>
          <p:nvPr/>
        </p:nvSpPr>
        <p:spPr>
          <a:xfrm>
            <a:off x="995467" y="522015"/>
            <a:ext cx="5400492" cy="13693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65" name="Conector recto 64"/>
          <p:cNvCxnSpPr/>
          <p:nvPr/>
        </p:nvCxnSpPr>
        <p:spPr>
          <a:xfrm>
            <a:off x="960706" y="347345"/>
            <a:ext cx="5435252" cy="2885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2805946" y="197907"/>
            <a:ext cx="1688283" cy="307777"/>
          </a:xfrm>
          <a:prstGeom prst="rect">
            <a:avLst/>
          </a:prstGeom>
          <a:solidFill>
            <a:schemeClr val="bg1"/>
          </a:solidFill>
        </p:spPr>
        <p:txBody>
          <a:bodyPr wrap="none" rtlCol="0">
            <a:spAutoFit/>
          </a:bodyPr>
          <a:lstStyle/>
          <a:p>
            <a:r>
              <a:rPr lang="es-CO" sz="1400" b="1" dirty="0">
                <a:solidFill>
                  <a:srgbClr val="575756"/>
                </a:solidFill>
                <a:latin typeface="Arial" panose="020B0604020202020204" pitchFamily="34" charset="0"/>
                <a:cs typeface="Arial" panose="020B0604020202020204" pitchFamily="34" charset="0"/>
              </a:rPr>
              <a:t>Procesos Previos</a:t>
            </a:r>
          </a:p>
        </p:txBody>
      </p:sp>
      <p:cxnSp>
        <p:nvCxnSpPr>
          <p:cNvPr id="67" name="Conector recto 66"/>
          <p:cNvCxnSpPr/>
          <p:nvPr/>
        </p:nvCxnSpPr>
        <p:spPr>
          <a:xfrm>
            <a:off x="6395959" y="245280"/>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Conector recto 67"/>
          <p:cNvCxnSpPr/>
          <p:nvPr/>
        </p:nvCxnSpPr>
        <p:spPr>
          <a:xfrm>
            <a:off x="960706" y="216540"/>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4" name="Grupo 73"/>
          <p:cNvGrpSpPr/>
          <p:nvPr/>
        </p:nvGrpSpPr>
        <p:grpSpPr>
          <a:xfrm>
            <a:off x="1059366" y="5241966"/>
            <a:ext cx="10688907" cy="1356772"/>
            <a:chOff x="558800" y="5774566"/>
            <a:chExt cx="10688907" cy="1356772"/>
          </a:xfrm>
        </p:grpSpPr>
        <p:sp>
          <p:nvSpPr>
            <p:cNvPr id="69" name="Rectángulo 68"/>
            <p:cNvSpPr/>
            <p:nvPr/>
          </p:nvSpPr>
          <p:spPr>
            <a:xfrm>
              <a:off x="558800" y="6127623"/>
              <a:ext cx="10688907" cy="100371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70" name="Conector recto 69"/>
            <p:cNvCxnSpPr/>
            <p:nvPr/>
          </p:nvCxnSpPr>
          <p:spPr>
            <a:xfrm>
              <a:off x="563173" y="5965946"/>
              <a:ext cx="10545128" cy="1314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CuadroTexto 70"/>
            <p:cNvSpPr txBox="1"/>
            <p:nvPr/>
          </p:nvSpPr>
          <p:spPr>
            <a:xfrm>
              <a:off x="4782798" y="5774566"/>
              <a:ext cx="1560042" cy="307777"/>
            </a:xfrm>
            <a:prstGeom prst="rect">
              <a:avLst/>
            </a:prstGeom>
            <a:solidFill>
              <a:schemeClr val="bg1"/>
            </a:solidFill>
          </p:spPr>
          <p:txBody>
            <a:bodyPr wrap="none" rtlCol="0">
              <a:spAutoFit/>
            </a:bodyPr>
            <a:lstStyle/>
            <a:p>
              <a:r>
                <a:rPr lang="es-CO" sz="1400" b="1" dirty="0">
                  <a:solidFill>
                    <a:srgbClr val="575756"/>
                  </a:solidFill>
                  <a:latin typeface="Arial" panose="020B0604020202020204" pitchFamily="34" charset="0"/>
                  <a:cs typeface="Arial" panose="020B0604020202020204" pitchFamily="34" charset="0"/>
                </a:rPr>
                <a:t>Procesos Cierre</a:t>
              </a:r>
            </a:p>
          </p:txBody>
        </p:sp>
        <p:cxnSp>
          <p:nvCxnSpPr>
            <p:cNvPr id="72" name="Conector recto 71"/>
            <p:cNvCxnSpPr/>
            <p:nvPr/>
          </p:nvCxnSpPr>
          <p:spPr>
            <a:xfrm>
              <a:off x="11108301" y="5825995"/>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Conector recto 72"/>
            <p:cNvCxnSpPr/>
            <p:nvPr/>
          </p:nvCxnSpPr>
          <p:spPr>
            <a:xfrm>
              <a:off x="563173" y="5835141"/>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79" name="Rectángulo 78"/>
          <p:cNvSpPr/>
          <p:nvPr/>
        </p:nvSpPr>
        <p:spPr>
          <a:xfrm>
            <a:off x="6766962" y="1231014"/>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PI </a:t>
            </a:r>
            <a:r>
              <a:rPr lang="es-CO" sz="1200" dirty="0" err="1">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pic>
        <p:nvPicPr>
          <p:cNvPr id="81" name="Imagen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734" y="806258"/>
            <a:ext cx="241408" cy="241408"/>
          </a:xfrm>
          <a:prstGeom prst="rect">
            <a:avLst/>
          </a:prstGeom>
        </p:spPr>
      </p:pic>
      <p:grpSp>
        <p:nvGrpSpPr>
          <p:cNvPr id="9" name="Grupo 8">
            <a:extLst>
              <a:ext uri="{FF2B5EF4-FFF2-40B4-BE49-F238E27FC236}">
                <a16:creationId xmlns:a16="http://schemas.microsoft.com/office/drawing/2014/main" id="{500A4CA1-E9B8-4A7D-BE1B-419168A501E9}"/>
              </a:ext>
            </a:extLst>
          </p:cNvPr>
          <p:cNvGrpSpPr/>
          <p:nvPr/>
        </p:nvGrpSpPr>
        <p:grpSpPr>
          <a:xfrm>
            <a:off x="707896" y="2034222"/>
            <a:ext cx="11043699" cy="3191730"/>
            <a:chOff x="707896" y="2034222"/>
            <a:chExt cx="11043699" cy="3191730"/>
          </a:xfrm>
        </p:grpSpPr>
        <p:grpSp>
          <p:nvGrpSpPr>
            <p:cNvPr id="76" name="Grupo 75"/>
            <p:cNvGrpSpPr/>
            <p:nvPr/>
          </p:nvGrpSpPr>
          <p:grpSpPr>
            <a:xfrm>
              <a:off x="707896" y="2034222"/>
              <a:ext cx="11043699" cy="3191730"/>
              <a:chOff x="98296" y="1969771"/>
              <a:chExt cx="11043699" cy="3191730"/>
            </a:xfrm>
          </p:grpSpPr>
          <p:sp>
            <p:nvSpPr>
              <p:cNvPr id="46" name="Rectángulo 45"/>
              <p:cNvSpPr/>
              <p:nvPr/>
            </p:nvSpPr>
            <p:spPr>
              <a:xfrm>
                <a:off x="1025430" y="2347820"/>
                <a:ext cx="3800090" cy="246443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14" name="Conector recto 13"/>
              <p:cNvCxnSpPr/>
              <p:nvPr/>
            </p:nvCxnSpPr>
            <p:spPr>
              <a:xfrm>
                <a:off x="465379" y="2130028"/>
                <a:ext cx="10676616" cy="5753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CuadroTexto 15">
                <a:hlinkClick r:id="rId5" action="ppaction://hlinksldjump"/>
              </p:cNvPr>
              <p:cNvSpPr txBox="1"/>
              <p:nvPr/>
            </p:nvSpPr>
            <p:spPr>
              <a:xfrm>
                <a:off x="4917536" y="1969771"/>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grpSp>
            <p:nvGrpSpPr>
              <p:cNvPr id="34" name="Grupo 33"/>
              <p:cNvGrpSpPr/>
              <p:nvPr/>
            </p:nvGrpSpPr>
            <p:grpSpPr>
              <a:xfrm>
                <a:off x="98296" y="2498587"/>
                <a:ext cx="4579544" cy="2242101"/>
                <a:chOff x="1350682" y="3244684"/>
                <a:chExt cx="4579544" cy="2242101"/>
              </a:xfrm>
            </p:grpSpPr>
            <p:graphicFrame>
              <p:nvGraphicFramePr>
                <p:cNvPr id="18" name="Diagrama 17"/>
                <p:cNvGraphicFramePr/>
                <p:nvPr>
                  <p:extLst>
                    <p:ext uri="{D42A27DB-BD31-4B8C-83A1-F6EECF244321}">
                      <p14:modId xmlns:p14="http://schemas.microsoft.com/office/powerpoint/2010/main" val="1721626570"/>
                    </p:ext>
                  </p:extLst>
                </p:nvPr>
              </p:nvGraphicFramePr>
              <p:xfrm>
                <a:off x="1350682" y="3244684"/>
                <a:ext cx="4279900" cy="21832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Flecha derecha 18"/>
                <p:cNvSpPr/>
                <p:nvPr/>
              </p:nvSpPr>
              <p:spPr>
                <a:xfrm rot="1823491">
                  <a:off x="4162734" y="4991100"/>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0" name="Rectángulo 19">
                  <a:hlinkClick r:id="rId11" action="ppaction://hlinksldjump"/>
                </p:cNvPr>
                <p:cNvSpPr/>
                <p:nvPr/>
              </p:nvSpPr>
              <p:spPr>
                <a:xfrm>
                  <a:off x="4834329" y="5050057"/>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23" name="Rectángulo 22">
                  <a:hlinkClick r:id="rId12" action="ppaction://hlinksldjump"/>
                </p:cNvPr>
                <p:cNvSpPr/>
                <p:nvPr/>
              </p:nvSpPr>
              <p:spPr>
                <a:xfrm>
                  <a:off x="4838405" y="3391016"/>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latin typeface="Arial" panose="020B0604020202020204" pitchFamily="34" charset="0"/>
                      <a:cs typeface="Arial" panose="020B0604020202020204" pitchFamily="34" charset="0"/>
                    </a:rPr>
                    <a:t>Refinamiento Backlog</a:t>
                  </a:r>
                </a:p>
              </p:txBody>
            </p:sp>
            <p:sp>
              <p:nvSpPr>
                <p:cNvPr id="29" name="Flecha derecha 28"/>
                <p:cNvSpPr/>
                <p:nvPr/>
              </p:nvSpPr>
              <p:spPr>
                <a:xfrm rot="20021385">
                  <a:off x="4202249" y="3528588"/>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grpSp>
            <p:nvGrpSpPr>
              <p:cNvPr id="40" name="Grupo 39"/>
              <p:cNvGrpSpPr/>
              <p:nvPr/>
            </p:nvGrpSpPr>
            <p:grpSpPr>
              <a:xfrm>
                <a:off x="5039071" y="2327630"/>
                <a:ext cx="3613825" cy="2810218"/>
                <a:chOff x="5003126" y="3134695"/>
                <a:chExt cx="3613825" cy="2810218"/>
              </a:xfrm>
            </p:grpSpPr>
            <p:sp>
              <p:nvSpPr>
                <p:cNvPr id="22" name="Rectángulo 21"/>
                <p:cNvSpPr/>
                <p:nvPr/>
              </p:nvSpPr>
              <p:spPr>
                <a:xfrm>
                  <a:off x="5449319" y="3135167"/>
                  <a:ext cx="3167632" cy="280974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4" name="Rectángulo 23"/>
                <p:cNvSpPr/>
                <p:nvPr/>
              </p:nvSpPr>
              <p:spPr>
                <a:xfrm>
                  <a:off x="5567602" y="4333053"/>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Integrar la solución completa</a:t>
                  </a:r>
                </a:p>
              </p:txBody>
            </p:sp>
            <p:sp>
              <p:nvSpPr>
                <p:cNvPr id="26" name="Rectángulo 25"/>
                <p:cNvSpPr/>
                <p:nvPr/>
              </p:nvSpPr>
              <p:spPr>
                <a:xfrm>
                  <a:off x="7213239" y="3821538"/>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28" name="Rectángulo 27"/>
                <p:cNvSpPr/>
                <p:nvPr/>
              </p:nvSpPr>
              <p:spPr>
                <a:xfrm>
                  <a:off x="7213239" y="3323979"/>
                  <a:ext cx="1239272"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sp>
              <p:nvSpPr>
                <p:cNvPr id="30" name="Rectángulo 29"/>
                <p:cNvSpPr/>
                <p:nvPr/>
              </p:nvSpPr>
              <p:spPr>
                <a:xfrm>
                  <a:off x="5567602" y="3319190"/>
                  <a:ext cx="1598687" cy="9367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dirty="0">
                      <a:latin typeface="Arial" panose="020B0604020202020204" pitchFamily="34" charset="0"/>
                      <a:cs typeface="Arial" panose="020B0604020202020204" pitchFamily="34" charset="0"/>
                    </a:rPr>
                    <a:t>Preparación </a:t>
                  </a: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Planing</a:t>
                  </a:r>
                  <a:r>
                    <a:rPr lang="es-CO" sz="1200" dirty="0">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Inspect</a:t>
                  </a:r>
                  <a:r>
                    <a:rPr lang="es-CO" sz="1200" dirty="0">
                      <a:latin typeface="Arial" panose="020B0604020202020204" pitchFamily="34" charset="0"/>
                      <a:cs typeface="Arial" panose="020B0604020202020204" pitchFamily="34" charset="0"/>
                    </a:rPr>
                    <a:t> and </a:t>
                  </a:r>
                  <a:r>
                    <a:rPr lang="es-CO" sz="1200" dirty="0" err="1">
                      <a:latin typeface="Arial" panose="020B0604020202020204" pitchFamily="34" charset="0"/>
                      <a:cs typeface="Arial" panose="020B0604020202020204" pitchFamily="34" charset="0"/>
                    </a:rPr>
                    <a:t>Adapt</a:t>
                  </a:r>
                  <a:endParaRPr lang="es-CO" sz="120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31" name="Rectángulo 30"/>
                <p:cNvSpPr/>
                <p:nvPr/>
              </p:nvSpPr>
              <p:spPr>
                <a:xfrm>
                  <a:off x="7213239" y="4333053"/>
                  <a:ext cx="1231695"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32" name="Rectángulo 31"/>
                <p:cNvSpPr/>
                <p:nvPr/>
              </p:nvSpPr>
              <p:spPr>
                <a:xfrm>
                  <a:off x="5567601" y="4836723"/>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Resolución de Bugs Finales</a:t>
                  </a:r>
                </a:p>
              </p:txBody>
            </p:sp>
            <p:sp>
              <p:nvSpPr>
                <p:cNvPr id="33" name="Rectángulo 32"/>
                <p:cNvSpPr/>
                <p:nvPr/>
              </p:nvSpPr>
              <p:spPr>
                <a:xfrm>
                  <a:off x="7213239" y="4836723"/>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Instalación Ambiente QA</a:t>
                  </a:r>
                </a:p>
              </p:txBody>
            </p:sp>
            <p:sp>
              <p:nvSpPr>
                <p:cNvPr id="37" name="Rectángulo 36"/>
                <p:cNvSpPr/>
                <p:nvPr/>
              </p:nvSpPr>
              <p:spPr>
                <a:xfrm>
                  <a:off x="5561798" y="5343646"/>
                  <a:ext cx="1604490"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Refinamiento HU</a:t>
                  </a:r>
                </a:p>
              </p:txBody>
            </p:sp>
            <p:sp>
              <p:nvSpPr>
                <p:cNvPr id="38" name="Rectángulo 37"/>
                <p:cNvSpPr/>
                <p:nvPr/>
              </p:nvSpPr>
              <p:spPr>
                <a:xfrm>
                  <a:off x="7213238" y="5331530"/>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Procesos Internos</a:t>
                  </a:r>
                </a:p>
              </p:txBody>
            </p:sp>
            <p:sp>
              <p:nvSpPr>
                <p:cNvPr id="39" name="Rectángulo 38">
                  <a:hlinkClick r:id="rId13" action="ppaction://hlinksldjump"/>
                </p:cNvPr>
                <p:cNvSpPr/>
                <p:nvPr/>
              </p:nvSpPr>
              <p:spPr>
                <a:xfrm>
                  <a:off x="5003126" y="3134695"/>
                  <a:ext cx="405591" cy="278529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err="1">
                      <a:latin typeface="Arial" panose="020B0604020202020204" pitchFamily="34" charset="0"/>
                      <a:cs typeface="Arial" panose="020B0604020202020204" pitchFamily="34" charset="0"/>
                    </a:rPr>
                    <a:t>Innovation</a:t>
                  </a:r>
                  <a:r>
                    <a:rPr lang="es-CO" sz="1600" dirty="0">
                      <a:latin typeface="Arial" panose="020B0604020202020204" pitchFamily="34" charset="0"/>
                      <a:cs typeface="Arial" panose="020B0604020202020204" pitchFamily="34" charset="0"/>
                    </a:rPr>
                    <a:t> and </a:t>
                  </a:r>
                  <a:r>
                    <a:rPr lang="es-CO" sz="1600" dirty="0" err="1">
                      <a:latin typeface="Arial" panose="020B0604020202020204" pitchFamily="34" charset="0"/>
                      <a:cs typeface="Arial" panose="020B0604020202020204" pitchFamily="34" charset="0"/>
                    </a:rPr>
                    <a:t>Planing</a:t>
                  </a:r>
                  <a:endParaRPr lang="es-CO" sz="1600" dirty="0">
                    <a:latin typeface="Arial" panose="020B0604020202020204" pitchFamily="34" charset="0"/>
                    <a:cs typeface="Arial" panose="020B0604020202020204" pitchFamily="34" charset="0"/>
                  </a:endParaRPr>
                </a:p>
              </p:txBody>
            </p:sp>
          </p:grpSp>
          <p:grpSp>
            <p:nvGrpSpPr>
              <p:cNvPr id="60" name="Grupo 59"/>
              <p:cNvGrpSpPr/>
              <p:nvPr/>
            </p:nvGrpSpPr>
            <p:grpSpPr>
              <a:xfrm>
                <a:off x="8772843" y="2327630"/>
                <a:ext cx="2365834" cy="2785290"/>
                <a:chOff x="8883684" y="3135167"/>
                <a:chExt cx="2365834" cy="2834388"/>
              </a:xfrm>
            </p:grpSpPr>
            <p:sp>
              <p:nvSpPr>
                <p:cNvPr id="41" name="Rectángulo 40">
                  <a:hlinkClick r:id="rId14" action="ppaction://hlinksldjump"/>
                </p:cNvPr>
                <p:cNvSpPr/>
                <p:nvPr/>
              </p:nvSpPr>
              <p:spPr>
                <a:xfrm>
                  <a:off x="8883684" y="3136202"/>
                  <a:ext cx="434810" cy="283335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sp>
              <p:nvSpPr>
                <p:cNvPr id="42" name="Rectángulo 41"/>
                <p:cNvSpPr/>
                <p:nvPr/>
              </p:nvSpPr>
              <p:spPr>
                <a:xfrm>
                  <a:off x="9366119" y="3135167"/>
                  <a:ext cx="1883399" cy="2834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43" name="Rectángulo 42"/>
                <p:cNvSpPr/>
                <p:nvPr/>
              </p:nvSpPr>
              <p:spPr>
                <a:xfrm>
                  <a:off x="9518521" y="3448238"/>
                  <a:ext cx="1343933" cy="649585"/>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44" name="Rectángulo 43"/>
                <p:cNvSpPr/>
                <p:nvPr/>
              </p:nvSpPr>
              <p:spPr>
                <a:xfrm>
                  <a:off x="9518521" y="4248970"/>
                  <a:ext cx="1343933" cy="6182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grpSp>
          <p:sp>
            <p:nvSpPr>
              <p:cNvPr id="45" name="Rectángulo 44"/>
              <p:cNvSpPr/>
              <p:nvPr/>
            </p:nvSpPr>
            <p:spPr>
              <a:xfrm rot="5400000">
                <a:off x="2784665" y="3072068"/>
                <a:ext cx="281619" cy="380009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cxnSp>
            <p:nvCxnSpPr>
              <p:cNvPr id="57" name="Conector recto 56"/>
              <p:cNvCxnSpPr/>
              <p:nvPr/>
            </p:nvCxnSpPr>
            <p:spPr>
              <a:xfrm>
                <a:off x="452127" y="2000651"/>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a:off x="11128743" y="2049776"/>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Rectángulo 16">
                <a:hlinkClick r:id="rId15" action="ppaction://hlinksldjump"/>
              </p:cNvPr>
              <p:cNvSpPr/>
              <p:nvPr/>
            </p:nvSpPr>
            <p:spPr>
              <a:xfrm>
                <a:off x="449766" y="2328148"/>
                <a:ext cx="434810" cy="283335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grpSp>
        <p:sp>
          <p:nvSpPr>
            <p:cNvPr id="62" name="Flecha derecha 28">
              <a:extLst>
                <a:ext uri="{FF2B5EF4-FFF2-40B4-BE49-F238E27FC236}">
                  <a16:creationId xmlns:a16="http://schemas.microsoft.com/office/drawing/2014/main" id="{D399FE5C-E550-4613-B00A-12796AC1518B}"/>
                </a:ext>
              </a:extLst>
            </p:cNvPr>
            <p:cNvSpPr/>
            <p:nvPr/>
          </p:nvSpPr>
          <p:spPr>
            <a:xfrm>
              <a:off x="4019840" y="3570813"/>
              <a:ext cx="408970" cy="262376"/>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75" name="Rectángulo 74">
              <a:hlinkClick r:id="rId12" action="ppaction://hlinksldjump"/>
              <a:extLst>
                <a:ext uri="{FF2B5EF4-FFF2-40B4-BE49-F238E27FC236}">
                  <a16:creationId xmlns:a16="http://schemas.microsoft.com/office/drawing/2014/main" id="{F9D434F4-0E0C-4E7A-B7DF-DAC1774378B4}"/>
                </a:ext>
              </a:extLst>
            </p:cNvPr>
            <p:cNvSpPr/>
            <p:nvPr/>
          </p:nvSpPr>
          <p:spPr>
            <a:xfrm>
              <a:off x="4476435" y="3462956"/>
              <a:ext cx="80342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err="1">
                  <a:latin typeface="Arial" panose="020B0604020202020204" pitchFamily="34" charset="0"/>
                  <a:cs typeface="Arial" panose="020B0604020202020204" pitchFamily="34" charset="0"/>
                </a:rPr>
                <a:t>Daily</a:t>
              </a:r>
              <a:endParaRPr lang="es-CO" sz="1100" dirty="0">
                <a:latin typeface="Arial" panose="020B0604020202020204" pitchFamily="34" charset="0"/>
                <a:cs typeface="Arial" panose="020B0604020202020204" pitchFamily="34" charset="0"/>
              </a:endParaRPr>
            </a:p>
          </p:txBody>
        </p:sp>
      </p:grpSp>
      <p:sp>
        <p:nvSpPr>
          <p:cNvPr id="11" name="CuadroTexto 10">
            <a:extLst>
              <a:ext uri="{FF2B5EF4-FFF2-40B4-BE49-F238E27FC236}">
                <a16:creationId xmlns:a16="http://schemas.microsoft.com/office/drawing/2014/main" id="{80D2E3E9-9B00-4C6B-B216-A50B5151C08F}"/>
              </a:ext>
            </a:extLst>
          </p:cNvPr>
          <p:cNvSpPr txBox="1"/>
          <p:nvPr/>
        </p:nvSpPr>
        <p:spPr>
          <a:xfrm>
            <a:off x="176503" y="492842"/>
            <a:ext cx="553998" cy="5872316"/>
          </a:xfrm>
          <a:prstGeom prst="rect">
            <a:avLst/>
          </a:prstGeom>
          <a:noFill/>
        </p:spPr>
        <p:txBody>
          <a:bodyPr vert="vert270" wrap="square" rtlCol="0">
            <a:spAutoFit/>
          </a:bodyPr>
          <a:lstStyle/>
          <a:p>
            <a:pPr algn="dist"/>
            <a:r>
              <a:rPr lang="es-ES" sz="2400" b="1" dirty="0">
                <a:solidFill>
                  <a:srgbClr val="575756"/>
                </a:solidFill>
                <a:latin typeface="Arial" panose="020B0604020202020204" pitchFamily="34" charset="0"/>
                <a:cs typeface="Arial" panose="020B0604020202020204" pitchFamily="34" charset="0"/>
              </a:rPr>
              <a:t>MARCO DE TRABAJO EXPERIAN</a:t>
            </a:r>
            <a:endParaRPr lang="es-CO" sz="2400" b="1"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913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937935" y="416285"/>
            <a:ext cx="3952846" cy="1325563"/>
          </a:xfrm>
        </p:spPr>
        <p:txBody>
          <a:bodyPr>
            <a:normAutofit/>
          </a:bodyPr>
          <a:lstStyle/>
          <a:p>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887601" y="1622213"/>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CC4DA20-6CEC-4F88-9118-8E1DDE876A45}"/>
              </a:ext>
            </a:extLst>
          </p:cNvPr>
          <p:cNvSpPr/>
          <p:nvPr/>
        </p:nvSpPr>
        <p:spPr>
          <a:xfrm>
            <a:off x="2349764" y="1895479"/>
            <a:ext cx="7908661" cy="23145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7" name="Rectángulo 6">
            <a:extLst>
              <a:ext uri="{FF2B5EF4-FFF2-40B4-BE49-F238E27FC236}">
                <a16:creationId xmlns:a16="http://schemas.microsoft.com/office/drawing/2014/main" id="{5AFB6B64-8F51-4681-96A2-0A237E30CDA3}"/>
              </a:ext>
            </a:extLst>
          </p:cNvPr>
          <p:cNvSpPr/>
          <p:nvPr/>
        </p:nvSpPr>
        <p:spPr>
          <a:xfrm>
            <a:off x="2349763" y="4349964"/>
            <a:ext cx="7908661" cy="20917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BBDE384-E19E-4EE5-9BF1-3C6D440D4FBE}"/>
              </a:ext>
            </a:extLst>
          </p:cNvPr>
          <p:cNvSpPr txBox="1"/>
          <p:nvPr/>
        </p:nvSpPr>
        <p:spPr>
          <a:xfrm>
            <a:off x="1829309" y="2367463"/>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364D9BA-AF08-4364-8622-3943F15FC349}"/>
              </a:ext>
            </a:extLst>
          </p:cNvPr>
          <p:cNvSpPr txBox="1"/>
          <p:nvPr/>
        </p:nvSpPr>
        <p:spPr>
          <a:xfrm>
            <a:off x="1842410" y="4779158"/>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5FB80CAF-DABA-4FCF-A992-35E3BDC708A7}"/>
              </a:ext>
            </a:extLst>
          </p:cNvPr>
          <p:cNvGrpSpPr/>
          <p:nvPr/>
        </p:nvGrpSpPr>
        <p:grpSpPr>
          <a:xfrm>
            <a:off x="2819509" y="2158748"/>
            <a:ext cx="1331720" cy="1828873"/>
            <a:chOff x="7746317" y="2196412"/>
            <a:chExt cx="1331720" cy="1828873"/>
          </a:xfrm>
        </p:grpSpPr>
        <p:pic>
          <p:nvPicPr>
            <p:cNvPr id="21" name="Imagen 20">
              <a:hlinkClick r:id="rId2"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23" name="CuadroTexto 22">
              <a:extLst>
                <a:ext uri="{FF2B5EF4-FFF2-40B4-BE49-F238E27FC236}">
                  <a16:creationId xmlns:a16="http://schemas.microsoft.com/office/drawing/2014/main" id="{64DC43EC-CF41-4DD4-A29B-AACA20B4AD9E}"/>
                </a:ext>
              </a:extLst>
            </p:cNvPr>
            <p:cNvSpPr txBox="1"/>
            <p:nvPr/>
          </p:nvSpPr>
          <p:spPr>
            <a:xfrm>
              <a:off x="7746317" y="3502065"/>
              <a:ext cx="1278750"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Business Owner</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31" name="Grupo 30">
            <a:extLst>
              <a:ext uri="{FF2B5EF4-FFF2-40B4-BE49-F238E27FC236}">
                <a16:creationId xmlns:a16="http://schemas.microsoft.com/office/drawing/2014/main" id="{F5E69CD9-9255-4CA7-BD64-6EF2CC27825A}"/>
              </a:ext>
            </a:extLst>
          </p:cNvPr>
          <p:cNvGrpSpPr/>
          <p:nvPr/>
        </p:nvGrpSpPr>
        <p:grpSpPr>
          <a:xfrm>
            <a:off x="8497161" y="2192096"/>
            <a:ext cx="1310390" cy="1825105"/>
            <a:chOff x="6229290" y="2192096"/>
            <a:chExt cx="1310390" cy="1825105"/>
          </a:xfrm>
        </p:grpSpPr>
        <p:sp>
          <p:nvSpPr>
            <p:cNvPr id="18" name="CuadroTexto 17">
              <a:extLst>
                <a:ext uri="{FF2B5EF4-FFF2-40B4-BE49-F238E27FC236}">
                  <a16:creationId xmlns:a16="http://schemas.microsoft.com/office/drawing/2014/main" id="{15D7B1DC-BF27-46CB-B77A-85A5D4DDB467}"/>
                </a:ext>
              </a:extLst>
            </p:cNvPr>
            <p:cNvSpPr txBox="1"/>
            <p:nvPr/>
          </p:nvSpPr>
          <p:spPr>
            <a:xfrm>
              <a:off x="6229290" y="3493981"/>
              <a:ext cx="1278750"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System</a:t>
              </a:r>
              <a:endParaRPr lang="es-ES" sz="1400" b="1" dirty="0">
                <a:solidFill>
                  <a:srgbClr val="26478D"/>
                </a:solidFill>
                <a:latin typeface="Arial" panose="020B0604020202020204" pitchFamily="34" charset="0"/>
                <a:cs typeface="Arial" panose="020B0604020202020204" pitchFamily="34" charset="0"/>
              </a:endParaRPr>
            </a:p>
            <a:p>
              <a:pPr algn="ctr"/>
              <a:r>
                <a:rPr lang="es-ES" sz="1400" b="1" dirty="0" err="1">
                  <a:solidFill>
                    <a:srgbClr val="26478D"/>
                  </a:solidFill>
                  <a:latin typeface="Arial" panose="020B0604020202020204" pitchFamily="34" charset="0"/>
                  <a:cs typeface="Arial" panose="020B0604020202020204" pitchFamily="34" charset="0"/>
                </a:rPr>
                <a:t>Architect</a:t>
              </a:r>
              <a:endParaRPr lang="es-CO" sz="1400" b="1" dirty="0">
                <a:solidFill>
                  <a:srgbClr val="26478D"/>
                </a:solidFill>
                <a:latin typeface="Arial" panose="020B0604020202020204" pitchFamily="34" charset="0"/>
                <a:cs typeface="Arial" panose="020B0604020202020204" pitchFamily="34" charset="0"/>
              </a:endParaRPr>
            </a:p>
          </p:txBody>
        </p:sp>
        <p:pic>
          <p:nvPicPr>
            <p:cNvPr id="24" name="Imagen 23">
              <a:hlinkClick r:id="rId4"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111" y="2192096"/>
              <a:ext cx="1297569" cy="1297569"/>
            </a:xfrm>
            <a:prstGeom prst="rect">
              <a:avLst/>
            </a:prstGeom>
          </p:spPr>
        </p:pic>
      </p:grpSp>
      <p:grpSp>
        <p:nvGrpSpPr>
          <p:cNvPr id="30" name="Grupo 29">
            <a:extLst>
              <a:ext uri="{FF2B5EF4-FFF2-40B4-BE49-F238E27FC236}">
                <a16:creationId xmlns:a16="http://schemas.microsoft.com/office/drawing/2014/main" id="{367F7FDC-F000-4ACB-AC36-D8112F8C094B}"/>
              </a:ext>
            </a:extLst>
          </p:cNvPr>
          <p:cNvGrpSpPr/>
          <p:nvPr/>
        </p:nvGrpSpPr>
        <p:grpSpPr>
          <a:xfrm>
            <a:off x="6788997" y="2154246"/>
            <a:ext cx="1322314" cy="1659041"/>
            <a:chOff x="4789119" y="2189534"/>
            <a:chExt cx="1322314" cy="1659041"/>
          </a:xfrm>
        </p:grpSpPr>
        <p:sp>
          <p:nvSpPr>
            <p:cNvPr id="14" name="CuadroTexto 13">
              <a:extLst>
                <a:ext uri="{FF2B5EF4-FFF2-40B4-BE49-F238E27FC236}">
                  <a16:creationId xmlns:a16="http://schemas.microsoft.com/office/drawing/2014/main" id="{6A671CCF-86F6-4B27-BC2A-1DE6383F5682}"/>
                </a:ext>
              </a:extLst>
            </p:cNvPr>
            <p:cNvSpPr txBox="1"/>
            <p:nvPr/>
          </p:nvSpPr>
          <p:spPr>
            <a:xfrm>
              <a:off x="4832683" y="3540798"/>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RTE</a:t>
              </a:r>
              <a:endParaRPr lang="es-CO" sz="1400" b="1" dirty="0">
                <a:solidFill>
                  <a:srgbClr val="26478D"/>
                </a:solidFill>
                <a:latin typeface="Arial" panose="020B0604020202020204" pitchFamily="34" charset="0"/>
                <a:cs typeface="Arial" panose="020B0604020202020204" pitchFamily="34" charset="0"/>
              </a:endParaRPr>
            </a:p>
          </p:txBody>
        </p:sp>
        <p:pic>
          <p:nvPicPr>
            <p:cNvPr id="26" name="Imagen 25">
              <a:hlinkClick r:id="rId6"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119" y="2189534"/>
              <a:ext cx="1297569" cy="1297569"/>
            </a:xfrm>
            <a:prstGeom prst="rect">
              <a:avLst/>
            </a:prstGeom>
          </p:spPr>
        </p:pic>
      </p:grpSp>
      <p:grpSp>
        <p:nvGrpSpPr>
          <p:cNvPr id="29" name="Grupo 28">
            <a:extLst>
              <a:ext uri="{FF2B5EF4-FFF2-40B4-BE49-F238E27FC236}">
                <a16:creationId xmlns:a16="http://schemas.microsoft.com/office/drawing/2014/main" id="{A5B8AE34-1E36-41CC-A04F-F8EB5FD33D00}"/>
              </a:ext>
            </a:extLst>
          </p:cNvPr>
          <p:cNvGrpSpPr/>
          <p:nvPr/>
        </p:nvGrpSpPr>
        <p:grpSpPr>
          <a:xfrm>
            <a:off x="4570649" y="2124498"/>
            <a:ext cx="1455155" cy="1858948"/>
            <a:chOff x="3175393" y="2209260"/>
            <a:chExt cx="1455155" cy="1858948"/>
          </a:xfrm>
        </p:grpSpPr>
        <p:sp>
          <p:nvSpPr>
            <p:cNvPr id="10" name="CuadroTexto 9">
              <a:extLst>
                <a:ext uri="{FF2B5EF4-FFF2-40B4-BE49-F238E27FC236}">
                  <a16:creationId xmlns:a16="http://schemas.microsoft.com/office/drawing/2014/main" id="{1C8136B6-8D00-41D6-AB44-0E8946E6038A}"/>
                </a:ext>
              </a:extLst>
            </p:cNvPr>
            <p:cNvSpPr txBox="1"/>
            <p:nvPr/>
          </p:nvSpPr>
          <p:spPr>
            <a:xfrm>
              <a:off x="3175393" y="3540798"/>
              <a:ext cx="1455155" cy="527410"/>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Product</a:t>
              </a:r>
              <a:r>
                <a:rPr lang="es-ES" sz="1200" b="1" dirty="0">
                  <a:solidFill>
                    <a:srgbClr val="26478D"/>
                  </a:solidFill>
                  <a:latin typeface="Arial" panose="020B0604020202020204" pitchFamily="34" charset="0"/>
                  <a:cs typeface="Arial" panose="020B0604020202020204" pitchFamily="34" charset="0"/>
                </a:rPr>
                <a:t> Management</a:t>
              </a:r>
              <a:endParaRPr lang="es-CO" sz="1200" b="1" dirty="0">
                <a:solidFill>
                  <a:srgbClr val="26478D"/>
                </a:solidFill>
                <a:latin typeface="Arial" panose="020B0604020202020204" pitchFamily="34" charset="0"/>
                <a:cs typeface="Arial" panose="020B0604020202020204" pitchFamily="34" charset="0"/>
              </a:endParaRPr>
            </a:p>
          </p:txBody>
        </p:sp>
        <p:pic>
          <p:nvPicPr>
            <p:cNvPr id="28" name="Imagen 27">
              <a:hlinkClick r:id="rId8"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701" y="2209260"/>
              <a:ext cx="1297569" cy="1297569"/>
            </a:xfrm>
            <a:prstGeom prst="rect">
              <a:avLst/>
            </a:prstGeom>
          </p:spPr>
        </p:pic>
      </p:grpSp>
      <p:grpSp>
        <p:nvGrpSpPr>
          <p:cNvPr id="44" name="Grupo 43">
            <a:extLst>
              <a:ext uri="{FF2B5EF4-FFF2-40B4-BE49-F238E27FC236}">
                <a16:creationId xmlns:a16="http://schemas.microsoft.com/office/drawing/2014/main" id="{0EB029F1-EA20-4DB9-A705-B78084CFB8CB}"/>
              </a:ext>
            </a:extLst>
          </p:cNvPr>
          <p:cNvGrpSpPr/>
          <p:nvPr/>
        </p:nvGrpSpPr>
        <p:grpSpPr>
          <a:xfrm>
            <a:off x="3070480" y="4604116"/>
            <a:ext cx="1330493" cy="1540767"/>
            <a:chOff x="2784550" y="4579942"/>
            <a:chExt cx="1330493" cy="1540767"/>
          </a:xfrm>
        </p:grpSpPr>
        <p:pic>
          <p:nvPicPr>
            <p:cNvPr id="34" name="Imagen 33">
              <a:hlinkClick r:id="rId10"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36" name="CuadroTexto 35">
              <a:extLst>
                <a:ext uri="{FF2B5EF4-FFF2-40B4-BE49-F238E27FC236}">
                  <a16:creationId xmlns:a16="http://schemas.microsoft.com/office/drawing/2014/main" id="{5587F2DF-A015-4CD9-8ACA-4B2CB30BBCB8}"/>
                </a:ext>
              </a:extLst>
            </p:cNvPr>
            <p:cNvSpPr txBox="1"/>
            <p:nvPr/>
          </p:nvSpPr>
          <p:spPr>
            <a:xfrm>
              <a:off x="2784550" y="5812932"/>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Dev </a:t>
              </a:r>
              <a:r>
                <a:rPr lang="es-ES" sz="1400" b="1" dirty="0" err="1">
                  <a:solidFill>
                    <a:srgbClr val="26478D"/>
                  </a:solidFill>
                  <a:latin typeface="Arial" panose="020B0604020202020204" pitchFamily="34" charset="0"/>
                  <a:cs typeface="Arial" panose="020B0604020202020204" pitchFamily="34" charset="0"/>
                </a:rPr>
                <a:t>Team</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3" name="Grupo 42">
            <a:extLst>
              <a:ext uri="{FF2B5EF4-FFF2-40B4-BE49-F238E27FC236}">
                <a16:creationId xmlns:a16="http://schemas.microsoft.com/office/drawing/2014/main" id="{441B7110-2782-4239-B127-75DDEB2FC418}"/>
              </a:ext>
            </a:extLst>
          </p:cNvPr>
          <p:cNvGrpSpPr/>
          <p:nvPr/>
        </p:nvGrpSpPr>
        <p:grpSpPr>
          <a:xfrm>
            <a:off x="5345964" y="4506666"/>
            <a:ext cx="1362499" cy="1820789"/>
            <a:chOff x="4648313" y="4575576"/>
            <a:chExt cx="1362499" cy="1820789"/>
          </a:xfrm>
        </p:grpSpPr>
        <p:pic>
          <p:nvPicPr>
            <p:cNvPr id="37" name="Imagen 36">
              <a:hlinkClick r:id="rId12"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39" name="CuadroTexto 38">
              <a:extLst>
                <a:ext uri="{FF2B5EF4-FFF2-40B4-BE49-F238E27FC236}">
                  <a16:creationId xmlns:a16="http://schemas.microsoft.com/office/drawing/2014/main" id="{DF69F765-46A1-4610-959E-6530A898C93B}"/>
                </a:ext>
              </a:extLst>
            </p:cNvPr>
            <p:cNvSpPr txBox="1"/>
            <p:nvPr/>
          </p:nvSpPr>
          <p:spPr>
            <a:xfrm>
              <a:off x="4648313" y="5873145"/>
              <a:ext cx="1278751"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Scrum Master</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1" name="Grupo 40">
            <a:extLst>
              <a:ext uri="{FF2B5EF4-FFF2-40B4-BE49-F238E27FC236}">
                <a16:creationId xmlns:a16="http://schemas.microsoft.com/office/drawing/2014/main" id="{2791FB21-CF3B-4ABA-BB3F-69FD693645C2}"/>
              </a:ext>
            </a:extLst>
          </p:cNvPr>
          <p:cNvGrpSpPr/>
          <p:nvPr/>
        </p:nvGrpSpPr>
        <p:grpSpPr>
          <a:xfrm>
            <a:off x="7624069" y="4579942"/>
            <a:ext cx="1427427" cy="1826551"/>
            <a:chOff x="6968504" y="4575576"/>
            <a:chExt cx="1427427" cy="1826551"/>
          </a:xfrm>
        </p:grpSpPr>
        <p:pic>
          <p:nvPicPr>
            <p:cNvPr id="40" name="Imagen 39">
              <a:hlinkClick r:id="rId14"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42" name="CuadroTexto 41">
              <a:extLst>
                <a:ext uri="{FF2B5EF4-FFF2-40B4-BE49-F238E27FC236}">
                  <a16:creationId xmlns:a16="http://schemas.microsoft.com/office/drawing/2014/main" id="{5603F566-16E7-4B39-9677-5B95A0A32623}"/>
                </a:ext>
              </a:extLst>
            </p:cNvPr>
            <p:cNvSpPr txBox="1"/>
            <p:nvPr/>
          </p:nvSpPr>
          <p:spPr>
            <a:xfrm>
              <a:off x="6968504" y="5878907"/>
              <a:ext cx="1427427"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Product</a:t>
              </a:r>
              <a:r>
                <a:rPr lang="es-ES" sz="1400" b="1" dirty="0">
                  <a:solidFill>
                    <a:srgbClr val="26478D"/>
                  </a:solidFill>
                  <a:latin typeface="Arial" panose="020B0604020202020204" pitchFamily="34" charset="0"/>
                  <a:cs typeface="Arial" panose="020B0604020202020204" pitchFamily="34" charset="0"/>
                </a:rPr>
                <a:t> Owner</a:t>
              </a:r>
              <a:endParaRPr lang="es-CO" sz="1400" b="1" dirty="0">
                <a:solidFill>
                  <a:srgbClr val="26478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9477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71574"/>
            <a:ext cx="10515600" cy="1325563"/>
          </a:xfrm>
        </p:spPr>
        <p:txBody>
          <a:bodyPr>
            <a:normAutofit/>
          </a:bodyPr>
          <a:lstStyle/>
          <a:p>
            <a:r>
              <a:rPr lang="es-ES" sz="7200" b="1" dirty="0">
                <a:solidFill>
                  <a:srgbClr val="AD198D"/>
                </a:solidFill>
                <a:latin typeface="Candara" panose="020E0502030303020204" pitchFamily="34" charset="0"/>
              </a:rPr>
              <a:t>Artefactos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368537"/>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905132" y="2045059"/>
            <a:ext cx="8032486"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30CDF1B3-37ED-48D1-9E8A-C4E2FBFB38E4}"/>
              </a:ext>
            </a:extLst>
          </p:cNvPr>
          <p:cNvSpPr txBox="1"/>
          <p:nvPr/>
        </p:nvSpPr>
        <p:spPr>
          <a:xfrm>
            <a:off x="1487913"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pic>
        <p:nvPicPr>
          <p:cNvPr id="16" name="Imagen 15">
            <a:hlinkClick r:id="rId2" action="ppaction://hlinksldjump"/>
            <a:extLst>
              <a:ext uri="{FF2B5EF4-FFF2-40B4-BE49-F238E27FC236}">
                <a16:creationId xmlns:a16="http://schemas.microsoft.com/office/drawing/2014/main" id="{3791C5F0-950F-416A-911D-DDEAE7190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224" y="2375277"/>
            <a:ext cx="653814" cy="653814"/>
          </a:xfrm>
          <a:prstGeom prst="rect">
            <a:avLst/>
          </a:prstGeom>
        </p:spPr>
      </p:pic>
      <p:pic>
        <p:nvPicPr>
          <p:cNvPr id="4098" name="Picture 2" descr="https://www.scaledagileframework.com/wp-content/uploads/2018/04/Program-Solution-Backlogs_F01_PM.png">
            <a:hlinkClick r:id="rId4" action="ppaction://hlinksldjump"/>
            <a:extLst>
              <a:ext uri="{FF2B5EF4-FFF2-40B4-BE49-F238E27FC236}">
                <a16:creationId xmlns:a16="http://schemas.microsoft.com/office/drawing/2014/main" id="{88709A32-3360-402B-A87B-75C981983D45}"/>
              </a:ext>
            </a:extLst>
          </p:cNvPr>
          <p:cNvPicPr>
            <a:picLocks noChangeAspect="1" noChangeArrowheads="1"/>
          </p:cNvPicPr>
          <p:nvPr/>
        </p:nvPicPr>
        <p:blipFill rotWithShape="1">
          <a:blip r:embed="rId5" cstate="print">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26953" r="18190"/>
          <a:stretch/>
        </p:blipFill>
        <p:spPr bwMode="auto">
          <a:xfrm>
            <a:off x="4205953" y="2339604"/>
            <a:ext cx="878597" cy="81148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hlinkClick r:id="rId6" action="ppaction://hlinksldjump"/>
            <a:extLst>
              <a:ext uri="{FF2B5EF4-FFF2-40B4-BE49-F238E27FC236}">
                <a16:creationId xmlns:a16="http://schemas.microsoft.com/office/drawing/2014/main" id="{427DB915-A3AF-488B-9212-231BA4DB3A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6293" y="2407135"/>
            <a:ext cx="653814" cy="653814"/>
          </a:xfrm>
          <a:prstGeom prst="rect">
            <a:avLst/>
          </a:prstGeom>
        </p:spPr>
      </p:pic>
      <p:pic>
        <p:nvPicPr>
          <p:cNvPr id="22" name="Imagen 21">
            <a:hlinkClick r:id="rId8" action="ppaction://hlinksldjump"/>
            <a:extLst>
              <a:ext uri="{FF2B5EF4-FFF2-40B4-BE49-F238E27FC236}">
                <a16:creationId xmlns:a16="http://schemas.microsoft.com/office/drawing/2014/main" id="{CC4C930F-83CA-4ACC-AB7B-BDAD578804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5101" y="2379065"/>
            <a:ext cx="653814" cy="653814"/>
          </a:xfrm>
          <a:prstGeom prst="rect">
            <a:avLst/>
          </a:prstGeom>
        </p:spPr>
      </p:pic>
      <p:pic>
        <p:nvPicPr>
          <p:cNvPr id="24" name="Imagen 23">
            <a:hlinkClick r:id="rId10" action="ppaction://hlinksldjump"/>
            <a:extLst>
              <a:ext uri="{FF2B5EF4-FFF2-40B4-BE49-F238E27FC236}">
                <a16:creationId xmlns:a16="http://schemas.microsoft.com/office/drawing/2014/main" id="{AE45F695-BB0F-46D8-A40C-133B3CD087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8495" y="2375277"/>
            <a:ext cx="653814" cy="653814"/>
          </a:xfrm>
          <a:prstGeom prst="rect">
            <a:avLst/>
          </a:prstGeom>
        </p:spPr>
      </p:pic>
      <p:pic>
        <p:nvPicPr>
          <p:cNvPr id="26" name="Imagen 25">
            <a:hlinkClick r:id="rId12" action="ppaction://hlinksldjump"/>
            <a:extLst>
              <a:ext uri="{FF2B5EF4-FFF2-40B4-BE49-F238E27FC236}">
                <a16:creationId xmlns:a16="http://schemas.microsoft.com/office/drawing/2014/main" id="{06130FB2-D9CE-4277-8331-40888657B2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5038" y="2383553"/>
            <a:ext cx="653814" cy="653814"/>
          </a:xfrm>
          <a:prstGeom prst="rect">
            <a:avLst/>
          </a:prstGeom>
        </p:spPr>
      </p:pic>
      <p:pic>
        <p:nvPicPr>
          <p:cNvPr id="28" name="Imagen 27">
            <a:hlinkClick r:id="rId14" action="ppaction://hlinksldjump"/>
            <a:extLst>
              <a:ext uri="{FF2B5EF4-FFF2-40B4-BE49-F238E27FC236}">
                <a16:creationId xmlns:a16="http://schemas.microsoft.com/office/drawing/2014/main" id="{093C466B-C8EC-4F29-B7E7-15A79F1481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71792" y="2383553"/>
            <a:ext cx="653814" cy="653814"/>
          </a:xfrm>
          <a:prstGeom prst="rect">
            <a:avLst/>
          </a:prstGeom>
        </p:spPr>
      </p:pic>
      <p:sp>
        <p:nvSpPr>
          <p:cNvPr id="31" name="CuadroTexto 30">
            <a:extLst>
              <a:ext uri="{FF2B5EF4-FFF2-40B4-BE49-F238E27FC236}">
                <a16:creationId xmlns:a16="http://schemas.microsoft.com/office/drawing/2014/main" id="{16DF53A3-7DCB-46A9-B8FB-FF572ED0DFF3}"/>
              </a:ext>
            </a:extLst>
          </p:cNvPr>
          <p:cNvSpPr txBox="1"/>
          <p:nvPr/>
        </p:nvSpPr>
        <p:spPr>
          <a:xfrm>
            <a:off x="2215715" y="3051532"/>
            <a:ext cx="740078"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3109574" y="3060949"/>
            <a:ext cx="799464"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Enabler</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4232831" y="3088489"/>
            <a:ext cx="799464"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Backlog </a:t>
            </a: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EA43664A-4E9D-459E-833E-8535DBAD10EA}"/>
              </a:ext>
            </a:extLst>
          </p:cNvPr>
          <p:cNvSpPr txBox="1"/>
          <p:nvPr/>
        </p:nvSpPr>
        <p:spPr>
          <a:xfrm>
            <a:off x="5395063" y="3080609"/>
            <a:ext cx="878596"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Program</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Board</a:t>
            </a:r>
            <a:endParaRPr lang="es-CO" sz="1200" b="1" dirty="0">
              <a:solidFill>
                <a:srgbClr val="26478D"/>
              </a:solidFill>
              <a:latin typeface="Arial" panose="020B0604020202020204" pitchFamily="34" charset="0"/>
              <a:cs typeface="Arial" panose="020B0604020202020204" pitchFamily="34" charset="0"/>
            </a:endParaRPr>
          </a:p>
        </p:txBody>
      </p:sp>
      <p:sp>
        <p:nvSpPr>
          <p:cNvPr id="37" name="CuadroTexto 36">
            <a:extLst>
              <a:ext uri="{FF2B5EF4-FFF2-40B4-BE49-F238E27FC236}">
                <a16:creationId xmlns:a16="http://schemas.microsoft.com/office/drawing/2014/main" id="{9D56E4D1-8951-4561-AC5E-219ECCF8D2BB}"/>
              </a:ext>
            </a:extLst>
          </p:cNvPr>
          <p:cNvSpPr txBox="1"/>
          <p:nvPr/>
        </p:nvSpPr>
        <p:spPr>
          <a:xfrm>
            <a:off x="6506724" y="3077938"/>
            <a:ext cx="916320"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Objetivos PI</a:t>
            </a:r>
            <a:endParaRPr lang="es-CO" sz="1200" b="1" dirty="0">
              <a:solidFill>
                <a:srgbClr val="26478D"/>
              </a:solidFill>
              <a:latin typeface="Arial" panose="020B0604020202020204" pitchFamily="34" charset="0"/>
              <a:cs typeface="Arial" panose="020B0604020202020204" pitchFamily="34" charset="0"/>
            </a:endParaRPr>
          </a:p>
        </p:txBody>
      </p:sp>
      <p:sp>
        <p:nvSpPr>
          <p:cNvPr id="38" name="CuadroTexto 37">
            <a:extLst>
              <a:ext uri="{FF2B5EF4-FFF2-40B4-BE49-F238E27FC236}">
                <a16:creationId xmlns:a16="http://schemas.microsoft.com/office/drawing/2014/main" id="{05CCDD8D-39DB-4A88-9CF4-A5C6673F8E71}"/>
              </a:ext>
            </a:extLst>
          </p:cNvPr>
          <p:cNvSpPr txBox="1"/>
          <p:nvPr/>
        </p:nvSpPr>
        <p:spPr>
          <a:xfrm>
            <a:off x="7466030" y="3029091"/>
            <a:ext cx="1047031"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Mapa Riesgos PI</a:t>
            </a:r>
            <a:endParaRPr lang="es-CO" sz="1200" b="1" dirty="0">
              <a:solidFill>
                <a:srgbClr val="26478D"/>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C6D2A635-FC93-480E-8D82-38E50BC6FC2F}"/>
              </a:ext>
            </a:extLst>
          </p:cNvPr>
          <p:cNvSpPr txBox="1"/>
          <p:nvPr/>
        </p:nvSpPr>
        <p:spPr>
          <a:xfrm>
            <a:off x="8698967" y="3088489"/>
            <a:ext cx="799464"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Plan PI</a:t>
            </a:r>
            <a:endParaRPr lang="es-CO" sz="1200" b="1" dirty="0">
              <a:solidFill>
                <a:srgbClr val="26478D"/>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7DC5FB62-75E0-457D-A331-ABADBA69A5B0}"/>
              </a:ext>
            </a:extLst>
          </p:cNvPr>
          <p:cNvGrpSpPr/>
          <p:nvPr/>
        </p:nvGrpSpPr>
        <p:grpSpPr>
          <a:xfrm>
            <a:off x="1487913" y="3921959"/>
            <a:ext cx="8444577" cy="1567504"/>
            <a:chOff x="1204248" y="3785546"/>
            <a:chExt cx="8444577" cy="1567504"/>
          </a:xfrm>
        </p:grpSpPr>
        <p:sp>
          <p:nvSpPr>
            <p:cNvPr id="7" name="Rectángulo 6">
              <a:extLst>
                <a:ext uri="{FF2B5EF4-FFF2-40B4-BE49-F238E27FC236}">
                  <a16:creationId xmlns:a16="http://schemas.microsoft.com/office/drawing/2014/main" id="{09B3C96E-0B47-4912-A5BA-72E32EC4D3EF}"/>
                </a:ext>
              </a:extLst>
            </p:cNvPr>
            <p:cNvSpPr/>
            <p:nvPr/>
          </p:nvSpPr>
          <p:spPr>
            <a:xfrm>
              <a:off x="1624241" y="3785546"/>
              <a:ext cx="8024584" cy="15675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C21A749-8A8B-4518-8908-C9E0F294ECB4}"/>
                </a:ext>
              </a:extLst>
            </p:cNvPr>
            <p:cNvSpPr txBox="1"/>
            <p:nvPr/>
          </p:nvSpPr>
          <p:spPr>
            <a:xfrm>
              <a:off x="1204248" y="3960303"/>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pic>
          <p:nvPicPr>
            <p:cNvPr id="12" name="Imagen 11">
              <a:hlinkClick r:id="rId16" action="ppaction://hlinksldjump"/>
              <a:extLst>
                <a:ext uri="{FF2B5EF4-FFF2-40B4-BE49-F238E27FC236}">
                  <a16:creationId xmlns:a16="http://schemas.microsoft.com/office/drawing/2014/main" id="{AAC42C3F-FD02-4928-A7A4-636A969589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06005" y="4007096"/>
              <a:ext cx="653814" cy="653814"/>
            </a:xfrm>
            <a:prstGeom prst="rect">
              <a:avLst/>
            </a:prstGeom>
          </p:spPr>
        </p:pic>
        <p:pic>
          <p:nvPicPr>
            <p:cNvPr id="14" name="Imagen 13">
              <a:hlinkClick r:id="rId18" action="ppaction://hlinksldjump"/>
              <a:extLst>
                <a:ext uri="{FF2B5EF4-FFF2-40B4-BE49-F238E27FC236}">
                  <a16:creationId xmlns:a16="http://schemas.microsoft.com/office/drawing/2014/main" id="{8825C447-61A8-4875-A931-57F6BA9A479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99753" y="4058278"/>
              <a:ext cx="653814" cy="653814"/>
            </a:xfrm>
            <a:prstGeom prst="rect">
              <a:avLst/>
            </a:prstGeom>
          </p:spPr>
        </p:pic>
        <p:pic>
          <p:nvPicPr>
            <p:cNvPr id="18" name="Imagen 17">
              <a:hlinkClick r:id="rId20" action="ppaction://hlinksldjump"/>
              <a:extLst>
                <a:ext uri="{FF2B5EF4-FFF2-40B4-BE49-F238E27FC236}">
                  <a16:creationId xmlns:a16="http://schemas.microsoft.com/office/drawing/2014/main" id="{ED8DE65A-4640-4159-B73D-1E6055410F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5253" y="4073292"/>
              <a:ext cx="653814" cy="653814"/>
            </a:xfrm>
            <a:prstGeom prst="rect">
              <a:avLst/>
            </a:prstGeom>
          </p:spPr>
        </p:pic>
        <p:pic>
          <p:nvPicPr>
            <p:cNvPr id="4100" name="Picture 4" descr="https://www.scaledagileframework.com/wp-content/uploads/2014/07/F2-Team-Backlog-Capacity-Allocation_WP-1.png">
              <a:hlinkClick r:id="rId22" action="ppaction://hlinksldjump"/>
              <a:extLst>
                <a:ext uri="{FF2B5EF4-FFF2-40B4-BE49-F238E27FC236}">
                  <a16:creationId xmlns:a16="http://schemas.microsoft.com/office/drawing/2014/main" id="{05241EBF-C296-4627-887E-B69D862DC4C4}"/>
                </a:ext>
              </a:extLst>
            </p:cNvPr>
            <p:cNvPicPr>
              <a:picLocks noChangeAspect="1" noChangeArrowheads="1"/>
            </p:cNvPicPr>
            <p:nvPr/>
          </p:nvPicPr>
          <p:blipFill rotWithShape="1">
            <a:blip r:embed="rId23">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428" t="9247" r="90572" b="19624"/>
            <a:stretch/>
          </p:blipFill>
          <p:spPr bwMode="auto">
            <a:xfrm>
              <a:off x="5858169" y="3960303"/>
              <a:ext cx="244596" cy="866775"/>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hlinkClick r:id="rId24" action="ppaction://hlinksldjump"/>
              <a:extLst>
                <a:ext uri="{FF2B5EF4-FFF2-40B4-BE49-F238E27FC236}">
                  <a16:creationId xmlns:a16="http://schemas.microsoft.com/office/drawing/2014/main" id="{629E3386-9B22-4AA9-AB0D-786F5B9A73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37112" y="4048402"/>
              <a:ext cx="653814" cy="653814"/>
            </a:xfrm>
            <a:prstGeom prst="rect">
              <a:avLst/>
            </a:prstGeom>
          </p:spPr>
        </p:pic>
        <p:sp>
          <p:nvSpPr>
            <p:cNvPr id="40" name="CuadroTexto 39">
              <a:extLst>
                <a:ext uri="{FF2B5EF4-FFF2-40B4-BE49-F238E27FC236}">
                  <a16:creationId xmlns:a16="http://schemas.microsoft.com/office/drawing/2014/main" id="{4E99579F-67FA-4951-AD6B-978164BCA2C7}"/>
                </a:ext>
              </a:extLst>
            </p:cNvPr>
            <p:cNvSpPr txBox="1"/>
            <p:nvPr/>
          </p:nvSpPr>
          <p:spPr>
            <a:xfrm>
              <a:off x="1841926" y="4690259"/>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Definition</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of</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Ready</a:t>
              </a:r>
              <a:endParaRPr lang="es-CO" sz="1200" b="1" dirty="0">
                <a:solidFill>
                  <a:srgbClr val="26478D"/>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42D323A5-5955-43BB-8168-41DD92176755}"/>
                </a:ext>
              </a:extLst>
            </p:cNvPr>
            <p:cNvSpPr txBox="1"/>
            <p:nvPr/>
          </p:nvSpPr>
          <p:spPr>
            <a:xfrm>
              <a:off x="3130608" y="4690378"/>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Definition</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of</a:t>
              </a:r>
              <a:r>
                <a:rPr lang="es-ES" sz="1200" b="1" dirty="0">
                  <a:solidFill>
                    <a:srgbClr val="26478D"/>
                  </a:solidFill>
                  <a:latin typeface="Arial" panose="020B0604020202020204" pitchFamily="34" charset="0"/>
                  <a:cs typeface="Arial" panose="020B0604020202020204" pitchFamily="34" charset="0"/>
                </a:rPr>
                <a:t> Done</a:t>
              </a:r>
              <a:endParaRPr lang="es-CO" sz="1200" b="1" dirty="0">
                <a:solidFill>
                  <a:srgbClr val="26478D"/>
                </a:solidFill>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1578204B-DC17-4B43-8A67-D659E73E4F92}"/>
                </a:ext>
              </a:extLst>
            </p:cNvPr>
            <p:cNvSpPr txBox="1"/>
            <p:nvPr/>
          </p:nvSpPr>
          <p:spPr>
            <a:xfrm>
              <a:off x="4364943" y="470930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Historias de Usuario</a:t>
              </a:r>
              <a:endParaRPr lang="es-CO" sz="1200" b="1" dirty="0">
                <a:solidFill>
                  <a:srgbClr val="26478D"/>
                </a:solidFill>
                <a:latin typeface="Arial" panose="020B0604020202020204" pitchFamily="34" charset="0"/>
                <a:cs typeface="Arial" panose="020B0604020202020204" pitchFamily="34" charset="0"/>
              </a:endParaRPr>
            </a:p>
          </p:txBody>
        </p:sp>
        <p:sp>
          <p:nvSpPr>
            <p:cNvPr id="43" name="CuadroTexto 42">
              <a:extLst>
                <a:ext uri="{FF2B5EF4-FFF2-40B4-BE49-F238E27FC236}">
                  <a16:creationId xmlns:a16="http://schemas.microsoft.com/office/drawing/2014/main" id="{F7AD6535-A12B-4A6A-875F-DF16A5368A0F}"/>
                </a:ext>
              </a:extLst>
            </p:cNvPr>
            <p:cNvSpPr txBox="1"/>
            <p:nvPr/>
          </p:nvSpPr>
          <p:spPr>
            <a:xfrm>
              <a:off x="5416309" y="4727106"/>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Iteration</a:t>
              </a:r>
              <a:r>
                <a:rPr lang="es-ES" sz="1200" b="1" dirty="0">
                  <a:solidFill>
                    <a:srgbClr val="26478D"/>
                  </a:solidFill>
                  <a:latin typeface="Arial" panose="020B0604020202020204" pitchFamily="34" charset="0"/>
                  <a:cs typeface="Arial" panose="020B0604020202020204" pitchFamily="34" charset="0"/>
                </a:rPr>
                <a:t> Backlog</a:t>
              </a:r>
              <a:endParaRPr lang="es-CO" sz="1200" b="1" dirty="0">
                <a:solidFill>
                  <a:srgbClr val="26478D"/>
                </a:solidFill>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952B0A31-FCD2-4EB9-ABA5-F227D0596753}"/>
                </a:ext>
              </a:extLst>
            </p:cNvPr>
            <p:cNvSpPr txBox="1"/>
            <p:nvPr/>
          </p:nvSpPr>
          <p:spPr>
            <a:xfrm>
              <a:off x="6613079" y="4727106"/>
              <a:ext cx="1128315"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MPV</a:t>
              </a:r>
              <a:endParaRPr lang="es-CO" sz="1200" b="1" dirty="0">
                <a:solidFill>
                  <a:srgbClr val="26478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7187061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2785</TotalTime>
  <Words>5456</Words>
  <Application>Microsoft Office PowerPoint</Application>
  <PresentationFormat>Panorámica</PresentationFormat>
  <Paragraphs>783</Paragraphs>
  <Slides>63</Slides>
  <Notes>0</Notes>
  <HiddenSlides>0</HiddenSlides>
  <MMClips>0</MMClips>
  <ScaleCrop>false</ScaleCrop>
  <HeadingPairs>
    <vt:vector size="8" baseType="variant">
      <vt:variant>
        <vt:lpstr>Fuentes usadas</vt:lpstr>
      </vt:variant>
      <vt:variant>
        <vt:i4>9</vt:i4>
      </vt:variant>
      <vt:variant>
        <vt:lpstr>Tema</vt:lpstr>
      </vt:variant>
      <vt:variant>
        <vt:i4>3</vt:i4>
      </vt:variant>
      <vt:variant>
        <vt:lpstr>Servidores OLE incrustados</vt:lpstr>
      </vt:variant>
      <vt:variant>
        <vt:i4>1</vt:i4>
      </vt:variant>
      <vt:variant>
        <vt:lpstr>Títulos de diapositiva</vt:lpstr>
      </vt:variant>
      <vt:variant>
        <vt:i4>63</vt:i4>
      </vt:variant>
    </vt:vector>
  </HeadingPairs>
  <TitlesOfParts>
    <vt:vector size="76" baseType="lpstr">
      <vt:lpstr>Arial</vt:lpstr>
      <vt:lpstr>Calibri</vt:lpstr>
      <vt:lpstr>Calibri Light</vt:lpstr>
      <vt:lpstr>Cambria Math</vt:lpstr>
      <vt:lpstr>Candara</vt:lpstr>
      <vt:lpstr>Symbol</vt:lpstr>
      <vt:lpstr>Tahoma</vt:lpstr>
      <vt:lpstr>Times New Roman</vt:lpstr>
      <vt:lpstr>Wingdings</vt:lpstr>
      <vt:lpstr>Tema de Office</vt:lpstr>
      <vt:lpstr>1_Tema de Office</vt:lpstr>
      <vt:lpstr>Office Theme</vt:lpstr>
      <vt:lpstr>Bitmap Image</vt:lpstr>
      <vt:lpstr>Modelo Ágil Experian</vt:lpstr>
      <vt:lpstr>Introducción</vt:lpstr>
      <vt:lpstr>Valores Safe</vt:lpstr>
      <vt:lpstr>Presentación de PowerPoint</vt:lpstr>
      <vt:lpstr>Valores Safe</vt:lpstr>
      <vt:lpstr>Principios  Safe</vt:lpstr>
      <vt:lpstr>Presentación de PowerPoint</vt:lpstr>
      <vt:lpstr>Roles</vt:lpstr>
      <vt:lpstr>Artefactos</vt:lpstr>
      <vt:lpstr>Roles</vt:lpstr>
      <vt:lpstr>Business Owner</vt:lpstr>
      <vt:lpstr>Product Management</vt:lpstr>
      <vt:lpstr>RTE</vt:lpstr>
      <vt:lpstr>System Architect</vt:lpstr>
      <vt:lpstr>DEV Team</vt:lpstr>
      <vt:lpstr>Scrum Master</vt:lpstr>
      <vt:lpstr>Product Owner</vt:lpstr>
      <vt:lpstr>Artefactos</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Ceremonias o Eventos - SAFE</vt:lpstr>
      <vt:lpstr>Presentación de PowerPoint</vt:lpstr>
      <vt:lpstr>Presentación de PowerPoint</vt:lpstr>
      <vt:lpstr> </vt:lpstr>
      <vt:lpstr> </vt:lpstr>
      <vt:lpstr> </vt:lpstr>
      <vt:lpstr> </vt:lpstr>
      <vt:lpstr>Entradas y Salidas: PI Planning</vt:lpstr>
      <vt:lpstr> </vt:lpstr>
      <vt:lpstr>Presentación de PowerPoint</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Ome, Erwin</cp:lastModifiedBy>
  <cp:revision>323</cp:revision>
  <cp:lastPrinted>2018-12-10T23:24:30Z</cp:lastPrinted>
  <dcterms:created xsi:type="dcterms:W3CDTF">2018-07-06T13:00:00Z</dcterms:created>
  <dcterms:modified xsi:type="dcterms:W3CDTF">2018-12-11T14:51:43Z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